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29"/>
  </p:notesMasterIdLst>
  <p:sldIdLst>
    <p:sldId id="264" r:id="rId3"/>
    <p:sldId id="256" r:id="rId4"/>
    <p:sldId id="260" r:id="rId5"/>
    <p:sldId id="265" r:id="rId6"/>
    <p:sldId id="332" r:id="rId7"/>
    <p:sldId id="333" r:id="rId8"/>
    <p:sldId id="335" r:id="rId9"/>
    <p:sldId id="336" r:id="rId10"/>
    <p:sldId id="339" r:id="rId11"/>
    <p:sldId id="306" r:id="rId12"/>
    <p:sldId id="305" r:id="rId13"/>
    <p:sldId id="327" r:id="rId14"/>
    <p:sldId id="304" r:id="rId15"/>
    <p:sldId id="340" r:id="rId16"/>
    <p:sldId id="322" r:id="rId17"/>
    <p:sldId id="323" r:id="rId18"/>
    <p:sldId id="307" r:id="rId19"/>
    <p:sldId id="308" r:id="rId20"/>
    <p:sldId id="330" r:id="rId21"/>
    <p:sldId id="331" r:id="rId22"/>
    <p:sldId id="334" r:id="rId23"/>
    <p:sldId id="273" r:id="rId24"/>
    <p:sldId id="301" r:id="rId25"/>
    <p:sldId id="337" r:id="rId26"/>
    <p:sldId id="338" r:id="rId27"/>
    <p:sldId id="300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948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DAAE7A8-1848-47AB-84A0-0D67284FEADB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57130DBE-1D03-4933-A754-04F79A9AA5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581045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400" b="1" dirty="0" smtClean="0"/>
              <a:t>Custom</a:t>
            </a:r>
            <a:r>
              <a:rPr lang="en-US" sz="1400" b="1" baseline="0" dirty="0" smtClean="0"/>
              <a:t> a</a:t>
            </a:r>
            <a:r>
              <a:rPr lang="en-US" sz="1400" b="1" dirty="0" smtClean="0"/>
              <a:t>nimation effects: buttons grow and turn on path</a:t>
            </a:r>
          </a:p>
          <a:p>
            <a:r>
              <a:rPr lang="en-US" sz="1400" dirty="0" smtClean="0"/>
              <a:t>(Advanced)</a:t>
            </a: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>
                <a:latin typeface="+mn-lt"/>
              </a:rPr>
              <a:t>T</a:t>
            </a:r>
            <a:r>
              <a:rPr lang="en-US" sz="1200" baseline="0" dirty="0" smtClean="0">
                <a:latin typeface="+mn-lt"/>
              </a:rPr>
              <a:t>o reproduce the curved shape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Slides</a:t>
            </a:r>
            <a:r>
              <a:rPr lang="en-US" sz="120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Layout</a:t>
            </a:r>
            <a:r>
              <a:rPr lang="en-US" sz="120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Blank</a:t>
            </a:r>
            <a:r>
              <a:rPr lang="en-US" sz="120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Shapes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Lines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Freeform </a:t>
            </a:r>
            <a:r>
              <a:rPr lang="en-US" sz="1200" b="0" baseline="0" dirty="0" smtClean="0">
                <a:latin typeface="+mn-lt"/>
              </a:rPr>
              <a:t>(11</a:t>
            </a:r>
            <a:r>
              <a:rPr lang="en-US" sz="1200" b="0" baseline="30000" dirty="0" smtClean="0">
                <a:latin typeface="+mn-lt"/>
              </a:rPr>
              <a:t>th</a:t>
            </a:r>
            <a:r>
              <a:rPr lang="en-US" sz="1200" b="0" baseline="0" dirty="0" smtClean="0">
                <a:latin typeface="+mn-lt"/>
              </a:rPr>
              <a:t>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 the slide, do the following</a:t>
            </a:r>
            <a:r>
              <a:rPr lang="en-US" sz="1200" baseline="0" dirty="0" smtClean="0">
                <a:latin typeface="+mn-lt"/>
              </a:rPr>
              <a:t> to draw the freeform line: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Click</a:t>
            </a:r>
            <a:r>
              <a:rPr lang="en-US" sz="1200" baseline="0" dirty="0" smtClean="0">
                <a:latin typeface="+mn-lt"/>
              </a:rPr>
              <a:t> the first point on the upper left corner of the slide.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the second point on the bottom edge of the slide, slightly to the left of the middle.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the third point on the lower left corner of the slide.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Double-click the fourth and final point on the first point, on the upper left corner of the slide.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Right-click the freeform shape, and then click </a:t>
            </a:r>
            <a:r>
              <a:rPr lang="en-US" sz="1200" b="1" baseline="0" dirty="0" smtClean="0">
                <a:latin typeface="+mn-lt"/>
              </a:rPr>
              <a:t>Edit Points</a:t>
            </a:r>
            <a:r>
              <a:rPr lang="en-US" sz="1200" b="0" baseline="0" dirty="0" smtClean="0">
                <a:latin typeface="+mn-lt"/>
              </a:rPr>
              <a:t>. Right-click the diagonal line, and then click </a:t>
            </a:r>
            <a:r>
              <a:rPr lang="en-US" sz="1200" b="1" baseline="0" dirty="0" smtClean="0">
                <a:latin typeface="+mn-lt"/>
              </a:rPr>
              <a:t>Curved Segment</a:t>
            </a:r>
            <a:r>
              <a:rPr lang="en-US" sz="1200" b="0" baseline="0" dirty="0" smtClean="0">
                <a:latin typeface="+mn-lt"/>
              </a:rPr>
              <a:t>. (</a:t>
            </a:r>
            <a:r>
              <a:rPr lang="en-US" sz="1200" b="1" baseline="0" dirty="0" smtClean="0">
                <a:latin typeface="+mn-lt"/>
              </a:rPr>
              <a:t>Note:</a:t>
            </a:r>
            <a:r>
              <a:rPr lang="en-US" sz="1200" b="0" baseline="0" dirty="0" smtClean="0">
                <a:latin typeface="+mn-lt"/>
              </a:rPr>
              <a:t> Your segment may not look as curved as in the example above.)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Select the freeform shape. 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the arrow next to </a:t>
            </a:r>
            <a:r>
              <a:rPr lang="en-US" sz="1200" b="1" baseline="0" dirty="0" smtClean="0">
                <a:latin typeface="+mn-lt"/>
              </a:rPr>
              <a:t>Shape Fill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Theme Colors </a:t>
            </a:r>
            <a:r>
              <a:rPr lang="en-US" sz="1200" b="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White, Background 1 </a:t>
            </a:r>
            <a:r>
              <a:rPr lang="en-US" sz="1200" b="0" baseline="0" dirty="0" smtClean="0">
                <a:latin typeface="+mn-lt"/>
              </a:rPr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Drawing</a:t>
            </a:r>
            <a:r>
              <a:rPr lang="en-US" sz="1200" b="0" baseline="0" dirty="0" smtClean="0">
                <a:latin typeface="+mn-lt"/>
              </a:rPr>
              <a:t> group, click the arrow next to </a:t>
            </a:r>
            <a:r>
              <a:rPr lang="en-US" sz="1200" b="1" baseline="0" dirty="0" smtClean="0">
                <a:latin typeface="+mn-lt"/>
              </a:rPr>
              <a:t>Shape Outline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No Outline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sz="1200" b="0" baseline="0" dirty="0" smtClean="0">
                <a:latin typeface="+mn-lt"/>
              </a:rPr>
              <a:t>To reproduce the background effects on this slide, do the following: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Right-click the slide background area,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 Background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dialog box,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left pane,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Fill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pane, and then do the following: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Type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list, 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Direction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Linear Diagonal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(second row, third option from the left).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Add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or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Remove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until two stops appear in the drop-down list.</a:t>
            </a:r>
          </a:p>
          <a:p>
            <a:pPr marL="228600" lvl="0" indent="-228600">
              <a:buFont typeface="+mj-lt"/>
              <a:buAutoNum type="arabicPeriod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Also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Gradient stops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customize the gradient stops that you added as follows: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1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the button next to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Color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then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Theme Colors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click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White, Background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1 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(first row, first option from the left).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Select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2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from the list, and then do the following: 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Stop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Click the button next to </a:t>
            </a:r>
            <a:r>
              <a:rPr lang="en-US" sz="1200" b="1" dirty="0" smtClean="0">
                <a:latin typeface="+mn-lt"/>
              </a:rPr>
              <a:t>Color</a:t>
            </a:r>
            <a:r>
              <a:rPr lang="en-US" sz="1200" dirty="0" smtClean="0">
                <a:latin typeface="+mn-lt"/>
              </a:rPr>
              <a:t>, click </a:t>
            </a:r>
            <a:r>
              <a:rPr lang="en-US" sz="1200" b="1" dirty="0" smtClean="0">
                <a:latin typeface="+mn-lt"/>
              </a:rPr>
              <a:t>More Colors</a:t>
            </a:r>
            <a:r>
              <a:rPr lang="en-US" sz="1200" dirty="0" smtClean="0">
                <a:latin typeface="+mn-lt"/>
              </a:rPr>
              <a:t>, and then in the </a:t>
            </a:r>
            <a:r>
              <a:rPr lang="en-US" sz="1200" b="1" dirty="0" smtClean="0">
                <a:latin typeface="+mn-lt"/>
              </a:rPr>
              <a:t>Colors</a:t>
            </a:r>
            <a:r>
              <a:rPr lang="en-US" sz="1200" dirty="0" smtClean="0">
                <a:latin typeface="+mn-lt"/>
              </a:rPr>
              <a:t> dialog box, on the </a:t>
            </a:r>
            <a:r>
              <a:rPr lang="en-US" sz="1200" b="1" dirty="0" smtClean="0">
                <a:latin typeface="+mn-lt"/>
              </a:rPr>
              <a:t>Custom</a:t>
            </a:r>
            <a:r>
              <a:rPr lang="en-US" sz="1200" dirty="0" smtClean="0">
                <a:latin typeface="+mn-lt"/>
              </a:rPr>
              <a:t> tab, enter values for </a:t>
            </a:r>
            <a:r>
              <a:rPr lang="en-US" sz="1200" b="0" dirty="0" smtClean="0">
                <a:latin typeface="+mn-lt"/>
              </a:rPr>
              <a:t>Red:</a:t>
            </a:r>
            <a:r>
              <a:rPr lang="en-US" sz="1200" b="1" dirty="0" smtClean="0">
                <a:latin typeface="+mn-lt"/>
              </a:rPr>
              <a:t> 230</a:t>
            </a:r>
            <a:r>
              <a:rPr lang="en-US" sz="1200" b="0" dirty="0" smtClean="0">
                <a:latin typeface="+mn-lt"/>
              </a:rPr>
              <a:t>, Green: </a:t>
            </a:r>
            <a:r>
              <a:rPr lang="en-US" sz="1200" b="1" dirty="0" smtClean="0">
                <a:latin typeface="+mn-lt"/>
              </a:rPr>
              <a:t>230</a:t>
            </a:r>
            <a:r>
              <a:rPr lang="en-US" sz="1200" b="0" dirty="0" smtClean="0">
                <a:latin typeface="+mn-lt"/>
              </a:rPr>
              <a:t>, Blue: </a:t>
            </a:r>
            <a:r>
              <a:rPr lang="en-US" sz="1200" b="1" dirty="0" smtClean="0">
                <a:latin typeface="+mn-lt"/>
              </a:rPr>
              <a:t>230</a:t>
            </a:r>
            <a:r>
              <a:rPr lang="en-US" sz="1200" dirty="0" smtClean="0">
                <a:latin typeface="+mn-lt"/>
              </a:rPr>
              <a:t>.</a:t>
            </a:r>
          </a:p>
          <a:p>
            <a:endParaRPr lang="en-US" sz="1200" dirty="0" smtClean="0">
              <a:latin typeface="+mn-lt"/>
            </a:endParaRPr>
          </a:p>
          <a:p>
            <a:endParaRPr lang="en-US" sz="1200" dirty="0" smtClean="0">
              <a:latin typeface="+mn-lt"/>
            </a:endParaRPr>
          </a:p>
          <a:p>
            <a:r>
              <a:rPr lang="en-US" sz="1200" dirty="0" smtClean="0">
                <a:latin typeface="+mn-lt"/>
              </a:rPr>
              <a:t>To</a:t>
            </a:r>
            <a:r>
              <a:rPr lang="en-US" sz="1200" baseline="0" dirty="0" smtClean="0">
                <a:latin typeface="+mn-lt"/>
              </a:rPr>
              <a:t> reproduce the picture and text effects on this slide, do the following:</a:t>
            </a:r>
            <a:endParaRPr lang="en-US" sz="120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Illustrations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Picture</a:t>
            </a:r>
            <a:r>
              <a:rPr lang="en-US" sz="1200" i="0" baseline="0" dirty="0" smtClean="0">
                <a:latin typeface="+mn-lt"/>
              </a:rPr>
              <a:t>. In the </a:t>
            </a:r>
            <a:r>
              <a:rPr lang="en-US" sz="1200" b="1" i="0" baseline="0" dirty="0" smtClean="0">
                <a:latin typeface="+mn-lt"/>
              </a:rPr>
              <a:t>Insert Picture </a:t>
            </a:r>
            <a:r>
              <a:rPr lang="en-US" sz="1200" i="0" baseline="0" dirty="0" smtClean="0">
                <a:latin typeface="+mn-lt"/>
              </a:rPr>
              <a:t>dialog box, select a picture, and then click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select the picture. </a:t>
            </a:r>
            <a:r>
              <a:rPr lang="en-US" sz="120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Picture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Picture Styles </a:t>
            </a:r>
            <a:r>
              <a:rPr lang="en-US" sz="1200" b="0" baseline="0" dirty="0" smtClean="0">
                <a:latin typeface="+mn-lt"/>
              </a:rPr>
              <a:t>group, click </a:t>
            </a:r>
            <a:r>
              <a:rPr lang="en-US" sz="1200" b="1" baseline="0" dirty="0" smtClean="0">
                <a:latin typeface="+mn-lt"/>
              </a:rPr>
              <a:t>Picture Shape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Basic Shapes </a:t>
            </a:r>
            <a:r>
              <a:rPr lang="en-US" sz="1200" b="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Oval</a:t>
            </a:r>
            <a:r>
              <a:rPr lang="en-US" sz="1200" b="0" baseline="0" dirty="0" smtClean="0">
                <a:latin typeface="+mn-lt"/>
              </a:rPr>
              <a:t> (first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With the picture still selected,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Picture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Picture Styles </a:t>
            </a:r>
            <a:r>
              <a:rPr lang="en-US" sz="1200" b="0" baseline="0" dirty="0" smtClean="0">
                <a:latin typeface="+mn-lt"/>
              </a:rPr>
              <a:t>group, click the arrow next to </a:t>
            </a:r>
            <a:r>
              <a:rPr lang="en-US" sz="1200" b="1" baseline="0" dirty="0" smtClean="0">
                <a:latin typeface="+mn-lt"/>
              </a:rPr>
              <a:t>Picture Effects</a:t>
            </a:r>
            <a:r>
              <a:rPr lang="en-US" sz="1200" b="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Bevel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Bevel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Circle </a:t>
            </a:r>
            <a:r>
              <a:rPr lang="en-US" sz="1200" b="0" baseline="0" dirty="0" smtClean="0">
                <a:latin typeface="+mn-lt"/>
              </a:rPr>
              <a:t>(first row, first option from the left).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Under </a:t>
            </a:r>
            <a:r>
              <a:rPr lang="en-US" sz="1200" b="1" baseline="0" dirty="0" smtClean="0">
                <a:latin typeface="+mn-lt"/>
              </a:rPr>
              <a:t>Picture Tools</a:t>
            </a:r>
            <a:r>
              <a:rPr lang="en-US" sz="1200" b="0" baseline="0" dirty="0" smtClean="0">
                <a:latin typeface="+mn-lt"/>
              </a:rPr>
              <a:t>, on the </a:t>
            </a:r>
            <a:r>
              <a:rPr lang="en-US" sz="1200" b="1" baseline="0" dirty="0" smtClean="0">
                <a:latin typeface="+mn-lt"/>
              </a:rPr>
              <a:t>Format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Picture Styles </a:t>
            </a:r>
            <a:r>
              <a:rPr lang="en-US" sz="1200" b="0" baseline="0" dirty="0" smtClean="0">
                <a:latin typeface="+mn-lt"/>
              </a:rPr>
              <a:t>group, click </a:t>
            </a:r>
            <a:r>
              <a:rPr lang="en-US" sz="1200" b="1" baseline="0" dirty="0" smtClean="0">
                <a:latin typeface="+mn-lt"/>
              </a:rPr>
              <a:t>Picture Effects</a:t>
            </a:r>
            <a:r>
              <a:rPr lang="en-US" sz="1200" b="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Bevel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3-D Options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Format Picture </a:t>
            </a:r>
            <a:r>
              <a:rPr lang="en-US" sz="1200" b="0" baseline="0" dirty="0" smtClean="0">
                <a:latin typeface="+mn-lt"/>
              </a:rPr>
              <a:t>dialog box, click </a:t>
            </a:r>
            <a:r>
              <a:rPr lang="en-US" sz="1200" b="1" baseline="0" dirty="0" smtClean="0">
                <a:latin typeface="+mn-lt"/>
              </a:rPr>
              <a:t>3-D Format</a:t>
            </a:r>
            <a:r>
              <a:rPr lang="en-US" sz="1200" b="0" baseline="0" dirty="0" smtClean="0">
                <a:latin typeface="+mn-lt"/>
              </a:rPr>
              <a:t> in the left pane, and then do the following in the </a:t>
            </a:r>
            <a:r>
              <a:rPr lang="en-US" sz="1200" b="1" baseline="0" dirty="0" smtClean="0">
                <a:latin typeface="+mn-lt"/>
              </a:rPr>
              <a:t>3-D Format</a:t>
            </a:r>
            <a:r>
              <a:rPr lang="en-US" sz="1200" b="0" baseline="0" dirty="0" smtClean="0">
                <a:latin typeface="+mn-lt"/>
              </a:rPr>
              <a:t> pane, under </a:t>
            </a:r>
            <a:r>
              <a:rPr lang="en-US" sz="1200" b="1" baseline="0" dirty="0" smtClean="0">
                <a:latin typeface="+mn-lt"/>
              </a:rPr>
              <a:t>Surface</a:t>
            </a:r>
            <a:r>
              <a:rPr lang="en-US" sz="1200" b="0" baseline="0" dirty="0" smtClean="0">
                <a:latin typeface="+mn-lt"/>
              </a:rPr>
              <a:t>: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Click the button next to </a:t>
            </a:r>
            <a:r>
              <a:rPr lang="en-US" sz="1200" b="1" baseline="0" dirty="0" smtClean="0">
                <a:latin typeface="+mn-lt"/>
              </a:rPr>
              <a:t>Material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Standard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Metal</a:t>
            </a:r>
            <a:r>
              <a:rPr lang="en-US" sz="1200" b="0" baseline="0" dirty="0" smtClean="0">
                <a:latin typeface="+mn-lt"/>
              </a:rPr>
              <a:t> (fourth option from the left).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Click the button next to </a:t>
            </a:r>
            <a:r>
              <a:rPr lang="en-US" sz="1200" b="1" baseline="0" dirty="0" smtClean="0">
                <a:latin typeface="+mn-lt"/>
              </a:rPr>
              <a:t>Lighting</a:t>
            </a:r>
            <a:r>
              <a:rPr lang="en-US" sz="1200" b="0" baseline="0" dirty="0" smtClean="0">
                <a:latin typeface="+mn-lt"/>
              </a:rPr>
              <a:t>, and then under </a:t>
            </a:r>
            <a:r>
              <a:rPr lang="en-US" sz="1200" b="1" baseline="0" dirty="0" smtClean="0">
                <a:latin typeface="+mn-lt"/>
              </a:rPr>
              <a:t>Neutral</a:t>
            </a:r>
            <a:r>
              <a:rPr lang="en-US" sz="1200" b="0" baseline="0" dirty="0" smtClean="0">
                <a:latin typeface="+mn-lt"/>
              </a:rPr>
              <a:t> click </a:t>
            </a:r>
            <a:r>
              <a:rPr lang="en-US" sz="1200" b="1" baseline="0" dirty="0" smtClean="0">
                <a:latin typeface="+mn-lt"/>
              </a:rPr>
              <a:t>Contrasting</a:t>
            </a:r>
            <a:r>
              <a:rPr lang="en-US" sz="1200" b="0" baseline="0" dirty="0" smtClean="0">
                <a:latin typeface="+mn-lt"/>
              </a:rPr>
              <a:t> (second row, second option from the left). </a:t>
            </a: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Angle</a:t>
            </a:r>
            <a:r>
              <a:rPr lang="en-US" sz="1200" b="0" baseline="0" dirty="0" smtClean="0">
                <a:latin typeface="+mn-lt"/>
              </a:rPr>
              <a:t> box, enter </a:t>
            </a:r>
            <a:r>
              <a:rPr lang="en-US" sz="1200" b="1" baseline="0" dirty="0" smtClean="0">
                <a:latin typeface="+mn-lt"/>
              </a:rPr>
              <a:t>25</a:t>
            </a:r>
            <a:r>
              <a:rPr lang="en-US" sz="1200" b="1" baseline="0" dirty="0" smtClean="0">
                <a:latin typeface="+mn-lt"/>
                <a:ea typeface="Verdana"/>
                <a:cs typeface="Verdana"/>
              </a:rPr>
              <a:t>°</a:t>
            </a:r>
            <a:r>
              <a:rPr lang="en-US" sz="1200" b="0" baseline="0" dirty="0" smtClean="0">
                <a:latin typeface="+mn-lt"/>
                <a:ea typeface="Verdana"/>
                <a:cs typeface="Verdana"/>
              </a:rPr>
              <a:t>.</a:t>
            </a:r>
            <a:endParaRPr lang="en-US" sz="1200" b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Also</a:t>
            </a:r>
            <a:r>
              <a:rPr lang="en-US" sz="1200" i="0" baseline="0" dirty="0" smtClean="0">
                <a:latin typeface="+mn-lt"/>
              </a:rPr>
              <a:t> in the </a:t>
            </a:r>
            <a:r>
              <a:rPr lang="en-US" sz="1200" b="1" i="0" baseline="0" dirty="0" smtClean="0">
                <a:latin typeface="+mn-lt"/>
              </a:rPr>
              <a:t>Format Picture </a:t>
            </a:r>
            <a:r>
              <a:rPr lang="en-US" sz="1200" i="0" baseline="0" dirty="0" smtClean="0">
                <a:latin typeface="+mn-lt"/>
              </a:rPr>
              <a:t>dialog box, click </a:t>
            </a:r>
            <a:r>
              <a:rPr lang="en-US" sz="1200" b="1" i="0" baseline="0" dirty="0" smtClean="0">
                <a:latin typeface="+mn-lt"/>
              </a:rPr>
              <a:t>Shadow </a:t>
            </a:r>
            <a:r>
              <a:rPr lang="en-US" sz="1200" i="0" baseline="0" dirty="0" smtClean="0">
                <a:latin typeface="+mn-lt"/>
              </a:rPr>
              <a:t>in the left pane. I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Shadow</a:t>
            </a:r>
            <a:r>
              <a:rPr lang="en-US" sz="1200" b="0" i="0" dirty="0" smtClean="0">
                <a:latin typeface="+mn-lt"/>
              </a:rPr>
              <a:t> pane, click the button next to </a:t>
            </a:r>
            <a:r>
              <a:rPr lang="en-US" sz="1200" b="1" i="0" baseline="0" dirty="0" smtClean="0">
                <a:latin typeface="+mn-lt"/>
              </a:rPr>
              <a:t>Presets</a:t>
            </a:r>
            <a:r>
              <a:rPr lang="en-US" sz="1200" b="0" i="0" baseline="0" dirty="0" smtClean="0">
                <a:latin typeface="+mn-lt"/>
              </a:rPr>
              <a:t>, under </a:t>
            </a:r>
            <a:r>
              <a:rPr lang="en-US" sz="1200" b="1" i="0" baseline="0" dirty="0" smtClean="0">
                <a:latin typeface="+mn-lt"/>
              </a:rPr>
              <a:t>Outer</a:t>
            </a:r>
            <a:r>
              <a:rPr lang="en-US" sz="1200" b="0" i="0" baseline="0" dirty="0" smtClean="0">
                <a:latin typeface="+mn-lt"/>
              </a:rPr>
              <a:t> click </a:t>
            </a:r>
            <a:r>
              <a:rPr lang="en-US" sz="1200" b="1" i="0" baseline="0" dirty="0" smtClean="0">
                <a:latin typeface="+mn-lt"/>
              </a:rPr>
              <a:t>Offset Diagonal Bottom Left </a:t>
            </a:r>
            <a:r>
              <a:rPr lang="en-US" sz="1200" b="0" i="0" baseline="0" dirty="0" smtClean="0">
                <a:latin typeface="+mn-lt"/>
              </a:rPr>
              <a:t>(first row, third option from the left), and then do the following:</a:t>
            </a:r>
            <a:endParaRPr lang="en-US" sz="1200" i="0" dirty="0" smtClean="0">
              <a:latin typeface="+mn-lt"/>
            </a:endParaRPr>
          </a:p>
          <a:p>
            <a:pPr marL="685800" lvl="1" indent="-228600">
              <a:buFont typeface="Arial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Transparency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77%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100%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Blur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 pt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Angle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141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Verdana"/>
                <a:cs typeface="Verdana"/>
              </a:rPr>
              <a:t>°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Distance</a:t>
            </a:r>
            <a:r>
              <a:rPr lang="en-US" sz="1200" b="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box, enter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10</a:t>
            </a:r>
            <a:r>
              <a:rPr lang="en-US" sz="1200" b="1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pt</a:t>
            </a:r>
            <a:r>
              <a:rPr lang="en-US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sz="1200" kern="120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drag the picture onto the curve, near the top. 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dirty="0" smtClean="0">
                <a:latin typeface="+mn-lt"/>
              </a:rPr>
              <a:t>On</a:t>
            </a:r>
            <a:r>
              <a:rPr lang="en-US" sz="1200" i="0" baseline="0" dirty="0" smtClean="0">
                <a:latin typeface="+mn-lt"/>
              </a:rPr>
              <a:t> the </a:t>
            </a:r>
            <a:r>
              <a:rPr lang="en-US" sz="1200" b="1" i="0" baseline="0" dirty="0" smtClean="0">
                <a:latin typeface="+mn-lt"/>
              </a:rPr>
              <a:t>Insert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Text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Text Box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i="0" baseline="0" dirty="0" smtClean="0">
                <a:latin typeface="+mn-lt"/>
              </a:rPr>
              <a:t> On the slide, drag to draw the text box.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Enter text in the text box and select it. O</a:t>
            </a:r>
            <a:r>
              <a:rPr lang="en-US" sz="1200" i="0" dirty="0" smtClean="0">
                <a:latin typeface="+mn-lt"/>
              </a:rPr>
              <a:t>n the </a:t>
            </a:r>
            <a:r>
              <a:rPr lang="en-US" sz="1200" b="1" i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group,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</a:t>
            </a:r>
            <a:r>
              <a:rPr lang="en-US" sz="1200" i="0" baseline="0" dirty="0" smtClean="0">
                <a:latin typeface="+mn-lt"/>
              </a:rPr>
              <a:t> list, select </a:t>
            </a:r>
            <a:r>
              <a:rPr lang="en-US" sz="1200" b="1" baseline="0" dirty="0" smtClean="0">
                <a:latin typeface="+mn-lt"/>
              </a:rPr>
              <a:t>Corbel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i="0" baseline="0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In the </a:t>
            </a:r>
            <a:r>
              <a:rPr lang="en-US" sz="1200" b="1" i="0" baseline="0" dirty="0" smtClean="0">
                <a:latin typeface="+mn-lt"/>
              </a:rPr>
              <a:t>Font Size </a:t>
            </a:r>
            <a:r>
              <a:rPr lang="en-US" sz="1200" i="0" baseline="0" dirty="0" smtClean="0">
                <a:latin typeface="+mn-lt"/>
              </a:rPr>
              <a:t>box, enter </a:t>
            </a:r>
            <a:r>
              <a:rPr lang="en-US" sz="1200" b="1" i="0" baseline="0" dirty="0" smtClean="0">
                <a:latin typeface="+mn-lt"/>
              </a:rPr>
              <a:t>22</a:t>
            </a:r>
            <a:r>
              <a:rPr lang="en-US" sz="1200" b="0" i="0" baseline="0" dirty="0" smtClean="0">
                <a:latin typeface="+mn-lt"/>
              </a:rPr>
              <a:t>.</a:t>
            </a:r>
            <a:r>
              <a:rPr lang="en-US" sz="1200" i="0" baseline="0" dirty="0" smtClean="0">
                <a:latin typeface="+mn-lt"/>
              </a:rPr>
              <a:t> 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i="0" baseline="0" dirty="0" smtClean="0">
                <a:latin typeface="+mn-lt"/>
              </a:rPr>
              <a:t>Click the arrow next to </a:t>
            </a:r>
            <a:r>
              <a:rPr lang="en-US" sz="1200" b="1" i="0" baseline="0" dirty="0" smtClean="0">
                <a:latin typeface="+mn-lt"/>
              </a:rPr>
              <a:t>Font Color</a:t>
            </a:r>
            <a:r>
              <a:rPr lang="en-US" sz="1200" b="0" i="0" baseline="0" dirty="0" smtClean="0">
                <a:latin typeface="+mn-lt"/>
              </a:rPr>
              <a:t>,</a:t>
            </a:r>
            <a:r>
              <a:rPr lang="en-US" sz="1200" b="1" i="0" baseline="0" dirty="0" smtClean="0">
                <a:latin typeface="+mn-lt"/>
              </a:rPr>
              <a:t> </a:t>
            </a:r>
            <a:r>
              <a:rPr lang="en-US" sz="1200" i="0" baseline="0" dirty="0" smtClean="0">
                <a:latin typeface="+mn-lt"/>
              </a:rPr>
              <a:t>and then under </a:t>
            </a:r>
            <a:r>
              <a:rPr lang="en-US" sz="1200" b="1" i="0" baseline="0" dirty="0" smtClean="0">
                <a:latin typeface="+mn-lt"/>
              </a:rPr>
              <a:t>Theme Colors </a:t>
            </a:r>
            <a:r>
              <a:rPr lang="en-US" sz="1200" i="0" baseline="0" dirty="0" smtClean="0">
                <a:latin typeface="+mn-lt"/>
              </a:rPr>
              <a:t>click </a:t>
            </a:r>
            <a:r>
              <a:rPr lang="en-US" sz="1200" b="1" i="0" baseline="0" dirty="0" smtClean="0">
                <a:latin typeface="+mn-lt"/>
              </a:rPr>
              <a:t>White, Background 1, Darker 50% </a:t>
            </a:r>
            <a:r>
              <a:rPr lang="en-US" sz="1200" b="0" i="0" baseline="0" dirty="0" smtClean="0">
                <a:latin typeface="+mn-lt"/>
              </a:rPr>
              <a:t>(sixth row, first option from the left).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Paragraph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Align Text Left</a:t>
            </a:r>
            <a:r>
              <a:rPr lang="en-US" sz="1200" b="0" i="0" baseline="0" dirty="0" smtClean="0">
                <a:latin typeface="+mn-lt"/>
              </a:rPr>
              <a:t> to align the text left in the text box.</a:t>
            </a:r>
            <a:endParaRPr lang="en-US" sz="1200" i="0" baseline="0" dirty="0" smtClean="0">
              <a:latin typeface="+mn-lt"/>
            </a:endParaRP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i="0" baseline="0" dirty="0" smtClean="0">
                <a:latin typeface="+mn-lt"/>
              </a:rPr>
              <a:t>On the slide, drag the text box to the right of the picture. </a:t>
            </a:r>
          </a:p>
          <a:p>
            <a:pPr marL="228600" indent="-228600">
              <a:buFont typeface="+mj-lt"/>
              <a:buAutoNum type="arabicPeriod"/>
            </a:pPr>
            <a:endParaRPr lang="en-US" sz="1200" b="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reproduce the animation effects on this slide, do the following: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It will help to zoom out in order to view the area off the slide. On the </a:t>
            </a:r>
            <a:r>
              <a:rPr lang="en-US" sz="1200" b="1" baseline="0" dirty="0" smtClean="0">
                <a:latin typeface="+mn-lt"/>
              </a:rPr>
              <a:t>View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Zoom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Zoom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Zoom </a:t>
            </a:r>
            <a:r>
              <a:rPr lang="en-US" sz="1200" b="0" baseline="0" dirty="0" smtClean="0">
                <a:latin typeface="+mn-lt"/>
              </a:rPr>
              <a:t>dialog box, select </a:t>
            </a:r>
            <a:r>
              <a:rPr lang="en-US" sz="1200" b="1" baseline="0" dirty="0" smtClean="0">
                <a:latin typeface="+mn-lt"/>
              </a:rPr>
              <a:t>33%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</a:t>
            </a:r>
            <a:r>
              <a:rPr lang="en-US" sz="1200" baseline="0" dirty="0" smtClean="0">
                <a:latin typeface="+mn-lt"/>
              </a:rPr>
              <a:t> the </a:t>
            </a:r>
            <a:r>
              <a:rPr lang="en-US" sz="1200" b="1" baseline="0" dirty="0" smtClean="0">
                <a:latin typeface="+mn-lt"/>
              </a:rPr>
              <a:t>Animations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Animations</a:t>
            </a:r>
            <a:r>
              <a:rPr lang="en-US" sz="1200" b="0" baseline="0" dirty="0" smtClean="0">
                <a:latin typeface="+mn-lt"/>
              </a:rPr>
              <a:t> group, click </a:t>
            </a:r>
            <a:r>
              <a:rPr lang="en-US" sz="1200" b="1" baseline="0" dirty="0" smtClean="0">
                <a:latin typeface="+mn-lt"/>
              </a:rPr>
              <a:t>Custom Animation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Entrance</a:t>
            </a:r>
            <a:r>
              <a:rPr lang="en-US" sz="1200" b="0" baseline="0" dirty="0" smtClean="0">
                <a:latin typeface="+mn-lt"/>
              </a:rPr>
              <a:t>, and then click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More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Effects</a:t>
            </a:r>
            <a:r>
              <a:rPr lang="en-US" sz="1200" b="0" baseline="0" dirty="0" smtClean="0">
                <a:latin typeface="+mn-lt"/>
              </a:rPr>
              <a:t>. </a:t>
            </a:r>
            <a:r>
              <a:rPr lang="en-US" sz="1200" b="0" i="0" baseline="0" dirty="0" smtClean="0">
                <a:latin typeface="+mn-lt"/>
              </a:rPr>
              <a:t>In</a:t>
            </a:r>
            <a:r>
              <a:rPr lang="en-US" sz="1200" b="0" baseline="0" dirty="0" smtClean="0">
                <a:latin typeface="+mn-lt"/>
              </a:rPr>
              <a:t> the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Entrance Effect</a:t>
            </a:r>
            <a:r>
              <a:rPr lang="en-US" sz="1200" b="0" baseline="0" dirty="0" smtClean="0">
                <a:latin typeface="+mn-lt"/>
              </a:rPr>
              <a:t> dialog box, under </a:t>
            </a:r>
            <a:r>
              <a:rPr lang="en-US" sz="1200" b="1" baseline="0" dirty="0" smtClean="0">
                <a:latin typeface="+mn-lt"/>
              </a:rPr>
              <a:t>Moderate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Grow &amp; Turn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1" dirty="0" smtClean="0">
              <a:latin typeface="+mn-lt"/>
            </a:endParaRPr>
          </a:p>
          <a:p>
            <a:pPr marL="685800" lvl="1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Select the animation effect (grow &amp; turn effect for the picture). Under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Grow &amp; Turn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With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1143000" lvl="2" indent="-228600">
              <a:buFont typeface="Arial" pitchFamily="34" charset="0"/>
              <a:buChar char="•"/>
            </a:pPr>
            <a:r>
              <a:rPr lang="en-US" sz="120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</a:t>
            </a:r>
            <a:r>
              <a:rPr lang="en-US" sz="1200" dirty="0" smtClean="0">
                <a:latin typeface="+mn-lt"/>
              </a:rPr>
              <a:t> list, select </a:t>
            </a:r>
            <a:r>
              <a:rPr lang="en-US" sz="1200" b="1" dirty="0" smtClean="0">
                <a:latin typeface="+mn-lt"/>
              </a:rPr>
              <a:t>Fast</a:t>
            </a:r>
            <a:r>
              <a:rPr lang="en-US" sz="120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On the slide, select the picture. 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Motion Paths</a:t>
            </a:r>
            <a:r>
              <a:rPr lang="en-US" sz="1200" b="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Draw Custom Path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Curve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aseline="0" dirty="0" smtClean="0">
              <a:latin typeface="+mn-lt"/>
            </a:endParaRP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On the slide, do the following to create the custom motion path: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the first point in the center of the picture.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the second point in the middle of the curve. </a:t>
            </a:r>
          </a:p>
          <a:p>
            <a:pPr marL="685800" lvl="1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Double-click </a:t>
            </a:r>
            <a:r>
              <a:rPr lang="en-US" sz="1200" b="0" i="0" baseline="0" dirty="0" smtClean="0">
                <a:latin typeface="+mn-lt"/>
              </a:rPr>
              <a:t>the third point off the bottom edge </a:t>
            </a:r>
            <a:r>
              <a:rPr lang="en-US" sz="1200" b="0" baseline="0" dirty="0" smtClean="0">
                <a:latin typeface="+mn-lt"/>
              </a:rPr>
              <a:t>of the slide.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select the second animation effect (motion path for the picture), and then under </a:t>
            </a:r>
            <a:r>
              <a:rPr lang="en-US" sz="1200" b="1" dirty="0" smtClean="0">
                <a:latin typeface="+mn-lt"/>
              </a:rPr>
              <a:t>Modify:</a:t>
            </a:r>
            <a:r>
              <a:rPr lang="en-US" sz="1200" b="1" baseline="0" dirty="0" smtClean="0">
                <a:latin typeface="+mn-lt"/>
              </a:rPr>
              <a:t> Custom Path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With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aseline="0" dirty="0" smtClean="0">
                <a:latin typeface="+mn-lt"/>
              </a:rPr>
              <a:t>list</a:t>
            </a:r>
            <a:r>
              <a:rPr lang="en-US" sz="1200" dirty="0" smtClean="0">
                <a:latin typeface="+mn-lt"/>
              </a:rPr>
              <a:t>, select </a:t>
            </a:r>
            <a:r>
              <a:rPr lang="en-US" sz="1200" b="1" dirty="0" smtClean="0">
                <a:latin typeface="+mn-lt"/>
              </a:rPr>
              <a:t>Fast</a:t>
            </a:r>
            <a:r>
              <a:rPr lang="en-US" sz="120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</a:t>
            </a:r>
            <a:r>
              <a:rPr lang="en-US" sz="1200" baseline="0" dirty="0" smtClean="0">
                <a:latin typeface="+mn-lt"/>
              </a:rPr>
              <a:t> the slide, right-click the motion path</a:t>
            </a:r>
            <a:r>
              <a:rPr lang="en-US" sz="1200" dirty="0" smtClean="0">
                <a:latin typeface="+mn-lt"/>
              </a:rPr>
              <a:t> and then click </a:t>
            </a:r>
            <a:r>
              <a:rPr lang="en-US" sz="1200" b="1" dirty="0" smtClean="0">
                <a:latin typeface="+mn-lt"/>
              </a:rPr>
              <a:t>Reverse Path Direction</a:t>
            </a:r>
            <a:r>
              <a:rPr lang="en-US" sz="120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dirty="0" smtClean="0">
                <a:latin typeface="+mn-lt"/>
              </a:rPr>
              <a:t>On the slide, select the text box. </a:t>
            </a: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Custom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Animation</a:t>
            </a:r>
            <a:r>
              <a:rPr lang="en-US" sz="1200" baseline="0" dirty="0" smtClean="0">
                <a:latin typeface="+mn-lt"/>
              </a:rPr>
              <a:t> task pane, do the following:</a:t>
            </a: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Click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</a:t>
            </a:r>
            <a:r>
              <a:rPr lang="en-US" sz="1200" baseline="0" dirty="0" smtClean="0">
                <a:latin typeface="+mn-lt"/>
              </a:rPr>
              <a:t>, point to </a:t>
            </a:r>
            <a:r>
              <a:rPr lang="en-US" sz="1200" b="1" baseline="0" dirty="0" smtClean="0">
                <a:latin typeface="+mn-lt"/>
              </a:rPr>
              <a:t>Entrance</a:t>
            </a:r>
            <a:r>
              <a:rPr lang="en-US" sz="1200" b="0" baseline="0" dirty="0" smtClean="0">
                <a:latin typeface="+mn-lt"/>
              </a:rPr>
              <a:t>, and then click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More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Effects</a:t>
            </a:r>
            <a:r>
              <a:rPr lang="en-US" sz="1200" b="0" baseline="0" dirty="0" smtClean="0">
                <a:latin typeface="+mn-lt"/>
              </a:rPr>
              <a:t>. </a:t>
            </a:r>
            <a:r>
              <a:rPr lang="en-US" sz="1200" b="0" i="0" baseline="0" dirty="0" smtClean="0">
                <a:latin typeface="+mn-lt"/>
              </a:rPr>
              <a:t>In</a:t>
            </a:r>
            <a:r>
              <a:rPr lang="en-US" sz="1200" b="0" baseline="0" dirty="0" smtClean="0">
                <a:latin typeface="+mn-lt"/>
              </a:rPr>
              <a:t> the </a:t>
            </a:r>
            <a:r>
              <a:rPr lang="en-US" sz="1200" b="1" baseline="0" dirty="0" smtClean="0">
                <a:latin typeface="+mn-lt"/>
              </a:rPr>
              <a:t>Add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Entrance Effect</a:t>
            </a:r>
            <a:r>
              <a:rPr lang="en-US" sz="1200" b="0" baseline="0" dirty="0" smtClean="0">
                <a:latin typeface="+mn-lt"/>
              </a:rPr>
              <a:t> dialog box, under </a:t>
            </a:r>
            <a:r>
              <a:rPr lang="en-US" sz="1200" b="1" baseline="0" dirty="0" smtClean="0">
                <a:latin typeface="+mn-lt"/>
              </a:rPr>
              <a:t>Subtle</a:t>
            </a:r>
            <a:r>
              <a:rPr lang="en-US" sz="1200" b="0" baseline="0" dirty="0" smtClean="0">
                <a:latin typeface="+mn-lt"/>
              </a:rPr>
              <a:t>, click </a:t>
            </a:r>
            <a:r>
              <a:rPr lang="en-US" sz="1200" b="1" baseline="0" dirty="0" smtClean="0">
                <a:latin typeface="+mn-lt"/>
              </a:rPr>
              <a:t>Fade</a:t>
            </a:r>
            <a:r>
              <a:rPr lang="en-US" sz="1200" b="0" baseline="0" dirty="0" smtClean="0">
                <a:latin typeface="+mn-lt"/>
              </a:rPr>
              <a:t>.</a:t>
            </a:r>
            <a:endParaRPr lang="en-US" sz="1200" b="1" dirty="0" smtClean="0">
              <a:latin typeface="+mn-lt"/>
            </a:endParaRPr>
          </a:p>
          <a:p>
            <a:pPr marL="685800" marR="0" lvl="1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Select the third animation effect (fade effect for the text box). Under </a:t>
            </a:r>
            <a:r>
              <a:rPr lang="en-US" sz="1200" b="1" baseline="0" dirty="0" smtClean="0">
                <a:latin typeface="+mn-lt"/>
              </a:rPr>
              <a:t>Modify: Fade</a:t>
            </a:r>
            <a:r>
              <a:rPr lang="en-US" sz="1200" b="0" baseline="0" dirty="0" smtClean="0">
                <a:latin typeface="+mn-lt"/>
              </a:rPr>
              <a:t>, do the following: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b="0" baseline="0" dirty="0" smtClean="0">
                <a:latin typeface="+mn-lt"/>
              </a:rPr>
              <a:t>In the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Start</a:t>
            </a:r>
            <a:r>
              <a:rPr lang="en-US" sz="1200" baseline="0" dirty="0" smtClean="0">
                <a:latin typeface="+mn-lt"/>
              </a:rPr>
              <a:t> list, select</a:t>
            </a:r>
            <a:r>
              <a:rPr lang="en-US" sz="1200" dirty="0" smtClean="0">
                <a:latin typeface="+mn-lt"/>
              </a:rPr>
              <a:t> </a:t>
            </a:r>
            <a:r>
              <a:rPr lang="en-US" sz="1200" b="1" dirty="0" smtClean="0">
                <a:latin typeface="+mn-lt"/>
              </a:rPr>
              <a:t>After Previous</a:t>
            </a:r>
            <a:r>
              <a:rPr lang="en-US" sz="1200" b="0" dirty="0" smtClean="0">
                <a:latin typeface="+mn-lt"/>
              </a:rPr>
              <a:t>.</a:t>
            </a:r>
          </a:p>
          <a:p>
            <a:pPr marL="1143000" marR="0" lvl="2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200" dirty="0" smtClean="0">
                <a:latin typeface="+mn-lt"/>
              </a:rPr>
              <a:t>In the </a:t>
            </a:r>
            <a:r>
              <a:rPr lang="en-US" sz="1200" b="1" dirty="0" smtClean="0">
                <a:latin typeface="+mn-lt"/>
              </a:rPr>
              <a:t>Speed</a:t>
            </a:r>
            <a:r>
              <a:rPr lang="en-US" sz="1200" dirty="0" smtClean="0">
                <a:latin typeface="+mn-lt"/>
              </a:rPr>
              <a:t> list, select </a:t>
            </a:r>
            <a:r>
              <a:rPr lang="en-US" sz="1200" b="1" dirty="0" smtClean="0">
                <a:latin typeface="+mn-lt"/>
              </a:rPr>
              <a:t>Fast</a:t>
            </a:r>
            <a:r>
              <a:rPr lang="en-US" sz="1200" dirty="0" smtClean="0">
                <a:latin typeface="+mn-lt"/>
              </a:rPr>
              <a:t>. </a:t>
            </a:r>
            <a:endParaRPr lang="en-US" sz="1200" b="1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endParaRPr lang="en-US" sz="1200" baseline="0" dirty="0" smtClean="0">
              <a:latin typeface="+mn-lt"/>
            </a:endParaRPr>
          </a:p>
          <a:p>
            <a:r>
              <a:rPr lang="en-US" sz="1200" baseline="0" dirty="0" smtClean="0">
                <a:latin typeface="+mn-lt"/>
              </a:rPr>
              <a:t>To  reproduce the other animated pictures and text boxes on this slide, do the following: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i="0" baseline="0" dirty="0" smtClean="0">
                <a:latin typeface="+mn-lt"/>
              </a:rPr>
              <a:t>On the </a:t>
            </a:r>
            <a:r>
              <a:rPr lang="en-US" sz="1200" b="1" i="0" baseline="0" dirty="0" smtClean="0">
                <a:latin typeface="+mn-lt"/>
              </a:rPr>
              <a:t>Home</a:t>
            </a:r>
            <a:r>
              <a:rPr lang="en-US" sz="1200" i="0" baseline="0" dirty="0" smtClean="0">
                <a:latin typeface="+mn-lt"/>
              </a:rPr>
              <a:t> tab, in the </a:t>
            </a:r>
            <a:r>
              <a:rPr lang="en-US" sz="1200" b="1" i="0" baseline="0" dirty="0" smtClean="0">
                <a:latin typeface="+mn-lt"/>
              </a:rPr>
              <a:t>Editing</a:t>
            </a:r>
            <a:r>
              <a:rPr lang="en-US" sz="1200" i="0" baseline="0" dirty="0" smtClean="0">
                <a:latin typeface="+mn-lt"/>
              </a:rPr>
              <a:t> group, click </a:t>
            </a:r>
            <a:r>
              <a:rPr lang="en-US" sz="1200" b="1" i="0" baseline="0" dirty="0" smtClean="0">
                <a:latin typeface="+mn-lt"/>
              </a:rPr>
              <a:t>Select</a:t>
            </a:r>
            <a:r>
              <a:rPr lang="en-US" sz="1200" i="0" baseline="0" dirty="0" smtClean="0">
                <a:latin typeface="+mn-lt"/>
              </a:rPr>
              <a:t>, and then click </a:t>
            </a:r>
            <a:r>
              <a:rPr lang="en-US" sz="1200" b="1" i="0" baseline="0" dirty="0" smtClean="0">
                <a:latin typeface="+mn-lt"/>
              </a:rPr>
              <a:t>Selection Pane</a:t>
            </a:r>
            <a:r>
              <a:rPr lang="en-US" sz="1200" i="0" baseline="0" dirty="0" smtClean="0">
                <a:latin typeface="+mn-lt"/>
              </a:rPr>
              <a:t>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aseline="0" dirty="0" smtClean="0">
                <a:latin typeface="+mn-lt"/>
              </a:rPr>
              <a:t>On the slide, press and hold CTRL and then select the picture and the text box. On the </a:t>
            </a:r>
            <a:r>
              <a:rPr lang="en-US" sz="1200" b="1" baseline="0" dirty="0" smtClean="0">
                <a:latin typeface="+mn-lt"/>
              </a:rPr>
              <a:t>Home</a:t>
            </a:r>
            <a:r>
              <a:rPr lang="en-US" sz="1200" b="0" baseline="0" dirty="0" smtClean="0">
                <a:latin typeface="+mn-lt"/>
              </a:rPr>
              <a:t> tab, in the </a:t>
            </a:r>
            <a:r>
              <a:rPr lang="en-US" sz="1200" b="1" baseline="0" dirty="0" smtClean="0">
                <a:latin typeface="+mn-lt"/>
              </a:rPr>
              <a:t>Clipboard</a:t>
            </a:r>
            <a:r>
              <a:rPr lang="en-US" sz="1200" b="0" baseline="0" dirty="0" smtClean="0">
                <a:latin typeface="+mn-lt"/>
              </a:rPr>
              <a:t> group, click the arrow under </a:t>
            </a:r>
            <a:r>
              <a:rPr lang="en-US" sz="1200" b="1" baseline="0" dirty="0" smtClean="0">
                <a:latin typeface="+mn-lt"/>
              </a:rPr>
              <a:t>Paste</a:t>
            </a:r>
            <a:r>
              <a:rPr lang="en-US" sz="1200" b="0" baseline="0" dirty="0" smtClean="0">
                <a:latin typeface="+mn-lt"/>
              </a:rPr>
              <a:t>, and then click </a:t>
            </a:r>
            <a:r>
              <a:rPr lang="en-US" sz="1200" b="1" baseline="0" dirty="0" smtClean="0">
                <a:latin typeface="+mn-lt"/>
              </a:rPr>
              <a:t>Duplicate</a:t>
            </a:r>
            <a:r>
              <a:rPr lang="en-US" sz="1200" b="0" baseline="0" dirty="0" smtClean="0">
                <a:latin typeface="+mn-lt"/>
              </a:rPr>
              <a:t>.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Selection and Visibility </a:t>
            </a:r>
            <a:r>
              <a:rPr lang="en-US" sz="1200" baseline="0" dirty="0" smtClean="0">
                <a:latin typeface="+mn-lt"/>
              </a:rPr>
              <a:t>pane, select the duplicate picture and text box. On the slide, drag them onto the curve below the first group.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="0" baseline="0" dirty="0" smtClean="0">
                <a:latin typeface="+mn-lt"/>
              </a:rPr>
              <a:t>In the </a:t>
            </a:r>
            <a:r>
              <a:rPr lang="en-US" sz="1200" b="1" baseline="0" dirty="0" smtClean="0">
                <a:latin typeface="+mn-lt"/>
              </a:rPr>
              <a:t>Custom Animation </a:t>
            </a:r>
            <a:r>
              <a:rPr lang="en-US" sz="1200" b="0" baseline="0" dirty="0" smtClean="0">
                <a:latin typeface="+mn-lt"/>
              </a:rPr>
              <a:t>task pane, select the fifth animation effect (motion path for the second picture). On the slide, point to the starting point (green arrow) until the cursor becomes a two-headed arrow. Drag the starting point below the bottom edge of the slide, to the same position as the starting point for the first motion path</a:t>
            </a:r>
            <a:r>
              <a:rPr lang="en-US" sz="1200" baseline="0" dirty="0" smtClean="0">
                <a:latin typeface="+mn-lt"/>
              </a:rPr>
              <a:t>. (</a:t>
            </a:r>
            <a:r>
              <a:rPr lang="en-US" sz="1200" b="1" baseline="0" dirty="0" smtClean="0">
                <a:latin typeface="+mn-lt"/>
              </a:rPr>
              <a:t>Note: </a:t>
            </a:r>
            <a:r>
              <a:rPr lang="en-US" sz="1200" baseline="0" dirty="0" smtClean="0">
                <a:latin typeface="+mn-lt"/>
              </a:rPr>
              <a:t>The endpoint of the second motion path should still be in the middle of the second picture.)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dirty="0" smtClean="0">
                <a:latin typeface="+mn-lt"/>
              </a:rPr>
              <a:t>On the slide, right-click</a:t>
            </a:r>
            <a:r>
              <a:rPr lang="en-US" sz="1200" baseline="0" dirty="0" smtClean="0">
                <a:latin typeface="+mn-lt"/>
              </a:rPr>
              <a:t> </a:t>
            </a:r>
            <a:r>
              <a:rPr lang="en-US" sz="1200" dirty="0" smtClean="0">
                <a:latin typeface="+mn-lt"/>
              </a:rPr>
              <a:t>the second picture </a:t>
            </a:r>
            <a:r>
              <a:rPr lang="en-US" sz="1200" baseline="0" dirty="0" smtClean="0">
                <a:latin typeface="+mn-lt"/>
              </a:rPr>
              <a:t>and then click </a:t>
            </a:r>
            <a:r>
              <a:rPr lang="en-US" sz="1200" b="1" baseline="0" dirty="0" smtClean="0">
                <a:latin typeface="+mn-lt"/>
              </a:rPr>
              <a:t>Change</a:t>
            </a:r>
            <a:r>
              <a:rPr lang="en-US" sz="1200" b="0" baseline="0" dirty="0" smtClean="0">
                <a:latin typeface="+mn-lt"/>
              </a:rPr>
              <a:t> </a:t>
            </a:r>
            <a:r>
              <a:rPr lang="en-US" sz="1200" b="1" baseline="0" dirty="0" smtClean="0">
                <a:latin typeface="+mn-lt"/>
              </a:rPr>
              <a:t>Picture</a:t>
            </a:r>
            <a:r>
              <a:rPr lang="en-US" sz="1200" b="0" baseline="0" dirty="0" smtClean="0">
                <a:latin typeface="+mn-lt"/>
              </a:rPr>
              <a:t>. In the </a:t>
            </a:r>
            <a:r>
              <a:rPr lang="en-US" sz="1200" b="1" baseline="0" dirty="0" smtClean="0">
                <a:latin typeface="+mn-lt"/>
              </a:rPr>
              <a:t>Insert Picture</a:t>
            </a:r>
            <a:r>
              <a:rPr lang="en-US" sz="1200" b="0" baseline="0" dirty="0" smtClean="0">
                <a:latin typeface="+mn-lt"/>
              </a:rPr>
              <a:t> dialog box, select a picture, and then click </a:t>
            </a:r>
            <a:r>
              <a:rPr lang="en-US" sz="1200" b="1" baseline="0" dirty="0" smtClean="0">
                <a:latin typeface="+mn-lt"/>
              </a:rPr>
              <a:t>Insert</a:t>
            </a:r>
            <a:r>
              <a:rPr lang="en-US" sz="1200" b="0" baseline="0" dirty="0" smtClean="0">
                <a:latin typeface="+mn-lt"/>
              </a:rPr>
              <a:t>.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lang="en-US" sz="1200" baseline="0" dirty="0" smtClean="0">
                <a:latin typeface="+mn-lt"/>
              </a:rPr>
              <a:t>With the picture still selected,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Picture Tools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Format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in the bottom right corner of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group, click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 launcher. In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Position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dialog box, on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tab, resize or crop the picture as needed so that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 is set to </a:t>
            </a:r>
            <a:r>
              <a:rPr lang="en-US" sz="1200" b="1" baseline="0" dirty="0" smtClean="0">
                <a:latin typeface="+mn-lt"/>
              </a:rPr>
              <a:t>1.2”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 Resize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Size and rotate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Width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Crop the picture under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Crop from 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by entering values into the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Left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Right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Top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and </a:t>
            </a:r>
            <a:r>
              <a:rPr lang="en-US" sz="1200" b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Bottom</a:t>
            </a:r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boxes. 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Click in the text box and edit the text.</a:t>
            </a:r>
          </a:p>
          <a:p>
            <a:pPr marL="228600" indent="-228600">
              <a:buFont typeface="+mj-lt"/>
              <a:buAutoNum type="arabicPeriod"/>
            </a:pPr>
            <a:r>
              <a:rPr lang="en-US" sz="1200" b="0" baseline="0" dirty="0" smtClean="0">
                <a:latin typeface="+mn-lt"/>
              </a:rPr>
              <a:t>Repeat steps 1-7 two more times to reproduce the third and fourth pictures and text boxes with animation effects.</a:t>
            </a:r>
            <a:endParaRPr lang="en-US" sz="1200" baseline="0" dirty="0" smtClean="0">
              <a:latin typeface="+mn-lt"/>
            </a:endParaRPr>
          </a:p>
          <a:p>
            <a:endParaRPr lang="en-US" sz="1200" dirty="0" smtClean="0"/>
          </a:p>
        </p:txBody>
      </p:sp>
      <p:sp>
        <p:nvSpPr>
          <p:cNvPr id="6" name="Slide Image Placeholder 5"/>
          <p:cNvSpPr>
            <a:spLocks noGrp="1" noRot="1" noChangeAspect="1"/>
          </p:cNvSpPr>
          <p:nvPr>
            <p:ph type="sldImg"/>
          </p:nvPr>
        </p:nvSpPr>
        <p:spPr>
          <a:xfrm>
            <a:off x="533400" y="460375"/>
            <a:ext cx="3144838" cy="2359025"/>
          </a:xfr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C1E0DD-2D2B-4F49-96B8-FF73A3F27D12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E693F4-6CF7-4039-A818-FA4F7022B8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57CBDC-351B-4924-9409-A114520D0F3E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2740C9-0ABC-4E88-9BDB-5729BD25E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D174BF-E95E-432A-86D6-21B17234054A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948CB-E600-4ECF-AC68-265C3EBAB4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31617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693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02345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997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3694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7151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459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9865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FE1B4C-F56A-4616-BC84-0649780403F9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BF36CD-3B51-43CA-A516-EB0A20F7E6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180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6888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10/16/2018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2916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DA4FBE-2CDE-4F78-80F9-BCABD9709646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D9233F-5F56-4F36-8B0E-1D307CA520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68014-E79F-47F7-9832-3C7DF61ADA88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CA437-0E90-471C-999A-62925E3196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93312A-DC0B-42DD-A8FE-F4AEEE137053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D9BAD6-9E1B-479D-A953-5518ABFA76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8799B3-0A37-4050-AE9A-0E2323A19454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16795B-7CBE-4A0C-8D32-C4E43149FD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8829F-8DD7-4554-AB7F-4442102BF10B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39A12-ED17-4081-AE17-EA15DD3ECC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E16E24-D046-4AA7-A401-1076992831BE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BFFC84-FBBA-48C3-8964-9198D2E55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761BA5-7D79-4879-9A82-8D61AA76963D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9193BB-F215-455E-ACDE-A97B277CE3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4D195A6-B166-476E-9E8F-0442DE32F9F8}" type="datetimeFigureOut">
              <a:rPr lang="en-US"/>
              <a:pPr>
                <a:defRPr/>
              </a:pPr>
              <a:t>10/16/2018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86ECA31-7428-471E-AD5D-8F8A7DEE8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29883913-14FE-433D-B85D-2FFFF9570BD0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10/16/2018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82BEE910-503E-4CB6-9140-B0F120690D4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256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5" descr="M:\BAN BT KHXH\MINH HIEU\phong 2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990600" y="0"/>
            <a:ext cx="6888163" cy="688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4"/>
          <p:cNvSpPr>
            <a:spLocks noChangeArrowheads="1"/>
          </p:cNvSpPr>
          <p:nvPr/>
        </p:nvSpPr>
        <p:spPr bwMode="auto">
          <a:xfrm>
            <a:off x="90311" y="0"/>
            <a:ext cx="8839200" cy="1277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</a:pPr>
            <a:r>
              <a:rPr lang="en-US" sz="2400" dirty="0" smtClean="0">
                <a:latin typeface="Times New Roman" pitchFamily="18" charset="0"/>
                <a:cs typeface="Arial" charset="0"/>
              </a:rPr>
              <a:t> </a:t>
            </a:r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ỦY BAN NHÂN DÂN QUẬN TÂN BÌNH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	</a:t>
            </a:r>
            <a:endParaRPr lang="en-US" sz="2400" b="1" dirty="0" smtClean="0">
              <a:solidFill>
                <a:srgbClr val="002060"/>
              </a:solidFill>
              <a:latin typeface="Times New Roman" pitchFamily="18" charset="0"/>
              <a:cs typeface="Arial" charset="0"/>
            </a:endParaRPr>
          </a:p>
          <a:p>
            <a:pPr algn="ctr">
              <a:spcBef>
                <a:spcPts val="0"/>
              </a:spcBef>
            </a:pP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     PHÒNG GIÁO DỤC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VÀ ĐÀO </a:t>
            </a:r>
            <a:r>
              <a:rPr lang="en-US" sz="2400" b="1" dirty="0" smtClean="0">
                <a:solidFill>
                  <a:srgbClr val="002060"/>
                </a:solidFill>
                <a:latin typeface="Times New Roman" pitchFamily="18" charset="0"/>
                <a:cs typeface="Arial" charset="0"/>
              </a:rPr>
              <a:t>TẠO</a:t>
            </a:r>
          </a:p>
          <a:p>
            <a:pPr algn="ctr">
              <a:spcBef>
                <a:spcPts val="600"/>
              </a:spcBef>
            </a:pPr>
            <a:endParaRPr lang="en-US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2056" name="Rectangle 9"/>
          <p:cNvSpPr>
            <a:spLocks noChangeArrowheads="1"/>
          </p:cNvSpPr>
          <p:nvPr/>
        </p:nvSpPr>
        <p:spPr bwMode="auto">
          <a:xfrm>
            <a:off x="457200" y="1828800"/>
            <a:ext cx="8305800" cy="6601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CHUYÊN ĐỀ:</a:t>
            </a:r>
          </a:p>
          <a:p>
            <a:pPr algn="ctr">
              <a:spcBef>
                <a:spcPts val="600"/>
              </a:spcBef>
            </a:pPr>
            <a:endParaRPr lang="en-US" sz="3400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PHÁP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CẤP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en-US" sz="3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400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3400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spcBef>
                <a:spcPts val="600"/>
              </a:spcBef>
            </a:pP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en-US" sz="34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endParaRPr lang="en-US" sz="3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spcBef>
                <a:spcPts val="600"/>
              </a:spcBef>
            </a:pPr>
            <a:r>
              <a:rPr lang="en-US" sz="34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Tân</a:t>
            </a:r>
            <a:r>
              <a:rPr lang="en-US" sz="3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err="1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3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12 </a:t>
            </a:r>
            <a:r>
              <a:rPr lang="en-US" sz="3400" b="1" i="1" dirty="0" err="1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3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8</a:t>
            </a:r>
            <a:r>
              <a:rPr lang="en-US" sz="3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b="1" i="1" dirty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năm </a:t>
            </a:r>
            <a:r>
              <a:rPr lang="en-US" sz="3400" b="1" i="1" dirty="0" smtClean="0">
                <a:solidFill>
                  <a:schemeClr val="bg2">
                    <a:lumMod val="25000"/>
                  </a:schemeClr>
                </a:solidFill>
                <a:latin typeface="Times New Roman" pitchFamily="18" charset="0"/>
                <a:cs typeface="Times New Roman" pitchFamily="18" charset="0"/>
              </a:rPr>
              <a:t>2018</a:t>
            </a:r>
            <a:endParaRPr lang="en-US" sz="3400" b="1" i="1" dirty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3557411" y="1066800"/>
            <a:ext cx="1905000" cy="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10"/>
          <p:cNvSpPr>
            <a:spLocks noChangeArrowheads="1"/>
          </p:cNvSpPr>
          <p:nvPr/>
        </p:nvSpPr>
        <p:spPr bwMode="gray">
          <a:xfrm>
            <a:off x="381000" y="76200"/>
            <a:ext cx="8305800" cy="86874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n 4"/>
          <p:cNvSpPr/>
          <p:nvPr/>
        </p:nvSpPr>
        <p:spPr>
          <a:xfrm>
            <a:off x="2933700" y="2691899"/>
            <a:ext cx="3124200" cy="3064389"/>
          </a:xfrm>
          <a:prstGeom prst="sun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b="1" dirty="0" smtClean="0">
                <a:ea typeface="Arial Unicode MS" pitchFamily="34" charset="-128"/>
                <a:cs typeface="Arial Unicode MS" pitchFamily="34" charset="-128"/>
              </a:rPr>
              <a:t>Hoạt động </a:t>
            </a:r>
            <a:r>
              <a:rPr lang="en-US" sz="2000" b="1" dirty="0" err="1" smtClean="0">
                <a:ea typeface="Arial Unicode MS" pitchFamily="34" charset="-128"/>
                <a:cs typeface="Arial Unicode MS" pitchFamily="34" charset="-128"/>
              </a:rPr>
              <a:t>NGLL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Flowchart: Connector 5"/>
          <p:cNvSpPr/>
          <p:nvPr/>
        </p:nvSpPr>
        <p:spPr>
          <a:xfrm>
            <a:off x="5867400" y="4800600"/>
            <a:ext cx="1600200" cy="15240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sz="2000" dirty="0" smtClean="0"/>
              <a:t>HĐ của Đội </a:t>
            </a:r>
            <a:r>
              <a:rPr lang="vi-VN" sz="2000" dirty="0"/>
              <a:t>TNTP Hồ Chí Minh</a:t>
            </a:r>
            <a:endParaRPr lang="en-US" sz="2000" dirty="0">
              <a:solidFill>
                <a:schemeClr val="bg1"/>
              </a:solidFill>
              <a:latin typeface="VNI-Helve" pitchFamily="2" charset="0"/>
            </a:endParaRPr>
          </a:p>
        </p:txBody>
      </p:sp>
      <p:sp>
        <p:nvSpPr>
          <p:cNvPr id="7" name="Flowchart: Connector 6"/>
          <p:cNvSpPr/>
          <p:nvPr/>
        </p:nvSpPr>
        <p:spPr>
          <a:xfrm>
            <a:off x="6172200" y="2895600"/>
            <a:ext cx="1600200" cy="15240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defRPr/>
            </a:pPr>
            <a:r>
              <a:rPr lang="vi-VN" sz="2000" dirty="0"/>
              <a:t>L</a:t>
            </a:r>
            <a:r>
              <a:rPr lang="vi-VN" sz="2000" dirty="0" smtClean="0"/>
              <a:t>ao </a:t>
            </a:r>
            <a:r>
              <a:rPr lang="vi-VN" sz="2000" dirty="0"/>
              <a:t>động </a:t>
            </a:r>
            <a:r>
              <a:rPr lang="vi-VN" sz="2000" dirty="0" smtClean="0"/>
              <a:t>công ích</a:t>
            </a:r>
            <a:endParaRPr lang="en-US" sz="2000" dirty="0">
              <a:solidFill>
                <a:schemeClr val="bg1"/>
              </a:solidFill>
              <a:latin typeface="VNI-Helve" pitchFamily="2" charset="0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714500" y="4800600"/>
            <a:ext cx="1600200" cy="1524000"/>
          </a:xfrm>
          <a:prstGeom prst="flowChartConnector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 smtClean="0"/>
              <a:t>HĐ mang </a:t>
            </a:r>
            <a:r>
              <a:rPr lang="vi-VN" sz="2000" dirty="0"/>
              <a:t>tính xã hội.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0" name="Flowchart: Connector 9"/>
          <p:cNvSpPr/>
          <p:nvPr/>
        </p:nvSpPr>
        <p:spPr>
          <a:xfrm>
            <a:off x="4974167" y="1173543"/>
            <a:ext cx="1600200" cy="1524000"/>
          </a:xfrm>
          <a:prstGeom prst="flowChartConnector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/>
              <a:t>V</a:t>
            </a:r>
            <a:r>
              <a:rPr lang="vi-VN" sz="2000" dirty="0" smtClean="0"/>
              <a:t>ăn </a:t>
            </a:r>
            <a:r>
              <a:rPr lang="vi-VN" sz="2000" dirty="0"/>
              <a:t>hóa - nghệ </a:t>
            </a:r>
            <a:r>
              <a:rPr lang="vi-VN" sz="2000" dirty="0" smtClean="0"/>
              <a:t>thuật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2" name="Flowchart: Connector 11"/>
          <p:cNvSpPr/>
          <p:nvPr/>
        </p:nvSpPr>
        <p:spPr>
          <a:xfrm>
            <a:off x="1219200" y="3048000"/>
            <a:ext cx="1600200" cy="1524000"/>
          </a:xfrm>
          <a:prstGeom prst="flowChartConnector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/>
              <a:t>T</a:t>
            </a:r>
            <a:r>
              <a:rPr lang="vi-VN" sz="2000" dirty="0" smtClean="0"/>
              <a:t>hực </a:t>
            </a:r>
            <a:r>
              <a:rPr lang="vi-VN" sz="2000" dirty="0"/>
              <a:t>hành </a:t>
            </a:r>
            <a:r>
              <a:rPr lang="vi-VN" sz="2000" dirty="0" smtClean="0"/>
              <a:t>KH </a:t>
            </a:r>
            <a:r>
              <a:rPr lang="vi-VN" sz="2000" dirty="0"/>
              <a:t>- </a:t>
            </a:r>
            <a:r>
              <a:rPr lang="vi-VN" sz="2000" dirty="0" smtClean="0"/>
              <a:t>KT</a:t>
            </a:r>
            <a:endParaRPr lang="en-US" sz="2000" dirty="0">
              <a:solidFill>
                <a:schemeClr val="bg1"/>
              </a:solidFill>
            </a:endParaRPr>
          </a:p>
        </p:txBody>
      </p:sp>
      <p:sp>
        <p:nvSpPr>
          <p:cNvPr id="13" name="Flowchart: Connector 12"/>
          <p:cNvSpPr/>
          <p:nvPr/>
        </p:nvSpPr>
        <p:spPr>
          <a:xfrm>
            <a:off x="2514600" y="1179187"/>
            <a:ext cx="1600200" cy="1524000"/>
          </a:xfrm>
          <a:prstGeom prst="flowChartConnector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vi-VN" sz="2000" dirty="0"/>
              <a:t>V</a:t>
            </a:r>
            <a:r>
              <a:rPr lang="vi-VN" sz="2000" dirty="0" smtClean="0"/>
              <a:t>ui </a:t>
            </a:r>
            <a:r>
              <a:rPr lang="vi-VN" sz="2000" dirty="0"/>
              <a:t>chơi giải trí, </a:t>
            </a:r>
            <a:r>
              <a:rPr lang="vi-VN" sz="2000" dirty="0" smtClean="0"/>
              <a:t>TDTT</a:t>
            </a:r>
            <a:endParaRPr 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5101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28600"/>
            <a:ext cx="8610600" cy="5897563"/>
          </a:xfrm>
        </p:spPr>
        <p:txBody>
          <a:bodyPr/>
          <a:lstStyle/>
          <a:p>
            <a:pPr marL="0" indent="0">
              <a:buNone/>
            </a:pPr>
            <a:endParaRPr lang="vi-VN" sz="28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81000" y="609600"/>
            <a:ext cx="40132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7030A0"/>
                </a:solidFill>
              </a:rPr>
              <a:t>Hoạt động </a:t>
            </a:r>
            <a:r>
              <a:rPr lang="vi-VN" sz="2400" dirty="0" smtClean="0">
                <a:solidFill>
                  <a:srgbClr val="7030A0"/>
                </a:solidFill>
              </a:rPr>
              <a:t/>
            </a:r>
            <a:br>
              <a:rPr lang="vi-VN" sz="2400" dirty="0" smtClean="0">
                <a:solidFill>
                  <a:srgbClr val="7030A0"/>
                </a:solidFill>
              </a:rPr>
            </a:br>
            <a:r>
              <a:rPr lang="vi-VN" sz="2400" dirty="0" smtClean="0">
                <a:solidFill>
                  <a:srgbClr val="7030A0"/>
                </a:solidFill>
              </a:rPr>
              <a:t>Văn hóa – nghệ thuật</a:t>
            </a:r>
            <a:endParaRPr lang="en-US" sz="2400" dirty="0">
              <a:solidFill>
                <a:srgbClr val="7030A0"/>
              </a:solidFill>
              <a:latin typeface="VNI-Times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4013200" cy="449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000" dirty="0">
                <a:solidFill>
                  <a:schemeClr val="bg1"/>
                </a:solidFill>
              </a:rPr>
              <a:t>Giới thiệu hoặc tìm hiểu các nét đẹp văn hóa, </a:t>
            </a:r>
            <a:r>
              <a:rPr lang="vi-VN" sz="2000" dirty="0">
                <a:solidFill>
                  <a:srgbClr val="7030A0"/>
                </a:solidFill>
              </a:rPr>
              <a:t>tổ chức ngày hội văn hóa,</a:t>
            </a:r>
            <a:r>
              <a:rPr lang="vi-VN" sz="2000" dirty="0">
                <a:solidFill>
                  <a:schemeClr val="bg1"/>
                </a:solidFill>
              </a:rPr>
              <a:t>…; tổ chức các buổi: Tập hát, diễn kịch về các loại hình sân khấu cổ truyền như hát dân ca, chèo, tuồng, múa rối, … </a:t>
            </a:r>
            <a:r>
              <a:rPr lang="vi-VN" sz="2000" dirty="0">
                <a:solidFill>
                  <a:srgbClr val="7030A0"/>
                </a:solidFill>
              </a:rPr>
              <a:t>Dạy vẽ tranh, nặn tượng,</a:t>
            </a:r>
            <a:r>
              <a:rPr lang="vi-VN" sz="2000" dirty="0">
                <a:solidFill>
                  <a:schemeClr val="bg1"/>
                </a:solidFill>
              </a:rPr>
              <a:t> …Tổ chức các buổi biểu diễn văn nghệ, đọc thơ, kể chuyện; trình diễn thời trang; Triển lãm tranh  tự vẽ. </a:t>
            </a:r>
            <a:r>
              <a:rPr lang="vi-VN" sz="2000" dirty="0" smtClean="0">
                <a:solidFill>
                  <a:srgbClr val="7030A0"/>
                </a:solidFill>
              </a:rPr>
              <a:t>Tham </a:t>
            </a:r>
            <a:r>
              <a:rPr lang="vi-VN" sz="2000" dirty="0">
                <a:solidFill>
                  <a:srgbClr val="7030A0"/>
                </a:solidFill>
              </a:rPr>
              <a:t>quan các di tích lịch sử - văn hóa</a:t>
            </a:r>
            <a:r>
              <a:rPr lang="vi-VN" sz="2000" dirty="0">
                <a:solidFill>
                  <a:schemeClr val="bg1"/>
                </a:solidFill>
              </a:rPr>
              <a:t>,…</a:t>
            </a:r>
            <a:endParaRPr lang="en-US" sz="2000" dirty="0">
              <a:solidFill>
                <a:schemeClr val="bg1"/>
              </a:solidFill>
              <a:latin typeface="VNI-Times" pitchFamily="2" charset="0"/>
            </a:endParaRPr>
          </a:p>
        </p:txBody>
      </p:sp>
      <p:pic>
        <p:nvPicPr>
          <p:cNvPr id="9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689" y="228600"/>
            <a:ext cx="4422913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469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08689" y="318126"/>
            <a:ext cx="4422913" cy="6297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Content Placeholder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71061"/>
            <a:ext cx="4422913" cy="6192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08915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8077200" cy="5516563"/>
          </a:xfrm>
        </p:spPr>
        <p:txBody>
          <a:bodyPr/>
          <a:lstStyle/>
          <a:p>
            <a:pPr marL="0" indent="0">
              <a:buNone/>
            </a:pPr>
            <a:endParaRPr lang="vi-VN" dirty="0"/>
          </a:p>
        </p:txBody>
      </p:sp>
      <p:sp>
        <p:nvSpPr>
          <p:cNvPr id="6" name="Rounded Rectangle 5"/>
          <p:cNvSpPr/>
          <p:nvPr/>
        </p:nvSpPr>
        <p:spPr>
          <a:xfrm>
            <a:off x="4540957" y="1614311"/>
            <a:ext cx="4374443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/>
              <a:t>Tổ </a:t>
            </a:r>
            <a:r>
              <a:rPr lang="vi-VN" sz="2000" dirty="0" smtClean="0"/>
              <a:t>chức:</a:t>
            </a:r>
            <a:r>
              <a:rPr lang="vi-VN" sz="2000" dirty="0"/>
              <a:t/>
            </a:r>
            <a:br>
              <a:rPr lang="vi-VN" sz="2000" dirty="0"/>
            </a:br>
            <a:r>
              <a:rPr lang="vi-VN" sz="2000" dirty="0" smtClean="0">
                <a:solidFill>
                  <a:srgbClr val="7030A0"/>
                </a:solidFill>
              </a:rPr>
              <a:t>* Lao động vệ </a:t>
            </a:r>
            <a:r>
              <a:rPr lang="vi-VN" sz="2000" dirty="0">
                <a:solidFill>
                  <a:srgbClr val="7030A0"/>
                </a:solidFill>
              </a:rPr>
              <a:t>sinh làm sạch, đẹp các công trình văn hóa - lịch sử, </a:t>
            </a:r>
            <a:endParaRPr lang="vi-VN" sz="2000" dirty="0" smtClean="0">
              <a:solidFill>
                <a:srgbClr val="7030A0"/>
              </a:solidFill>
            </a:endParaRPr>
          </a:p>
          <a:p>
            <a:pPr algn="ctr"/>
            <a:r>
              <a:rPr lang="vi-VN" sz="2000" dirty="0" smtClean="0">
                <a:solidFill>
                  <a:srgbClr val="7030A0"/>
                </a:solidFill>
              </a:rPr>
              <a:t>* Giúp đỡ </a:t>
            </a:r>
            <a:r>
              <a:rPr lang="vi-VN" sz="2000" dirty="0">
                <a:solidFill>
                  <a:srgbClr val="7030A0"/>
                </a:solidFill>
              </a:rPr>
              <a:t>gia đình thương binh, liệt sĩ;…</a:t>
            </a:r>
          </a:p>
        </p:txBody>
      </p:sp>
      <p:sp>
        <p:nvSpPr>
          <p:cNvPr id="7" name="Rounded Rectangle 6"/>
          <p:cNvSpPr/>
          <p:nvPr/>
        </p:nvSpPr>
        <p:spPr>
          <a:xfrm>
            <a:off x="4566357" y="615245"/>
            <a:ext cx="42672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Hoạt động lao động công </a:t>
            </a:r>
            <a:r>
              <a:rPr lang="vi-VN" sz="2400" dirty="0" smtClean="0"/>
              <a:t>ích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391440"/>
            <a:ext cx="4422913" cy="6466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43519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431800" y="1684866"/>
            <a:ext cx="4292600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en-US" sz="2000" dirty="0" err="1" smtClean="0"/>
              <a:t>Giới</a:t>
            </a:r>
            <a:r>
              <a:rPr lang="en-US" sz="2000" dirty="0" smtClean="0"/>
              <a:t> </a:t>
            </a:r>
            <a:r>
              <a:rPr lang="en-US" sz="2000" dirty="0" err="1" smtClean="0"/>
              <a:t>thiệu</a:t>
            </a:r>
            <a:r>
              <a:rPr lang="en-US" sz="2000" dirty="0" smtClean="0"/>
              <a:t>, h</a:t>
            </a:r>
            <a:r>
              <a:rPr lang="vi-VN" sz="2000" dirty="0" smtClean="0"/>
              <a:t>ướng </a:t>
            </a:r>
            <a:r>
              <a:rPr lang="vi-VN" sz="2000" dirty="0"/>
              <a:t>dẫn học sinh </a:t>
            </a:r>
            <a:r>
              <a:rPr lang="vi-VN" sz="2000" dirty="0" smtClean="0">
                <a:solidFill>
                  <a:srgbClr val="FF0000"/>
                </a:solidFill>
              </a:rPr>
              <a:t>các </a:t>
            </a:r>
            <a:r>
              <a:rPr lang="vi-VN" sz="2000" dirty="0">
                <a:solidFill>
                  <a:srgbClr val="FF0000"/>
                </a:solidFill>
              </a:rPr>
              <a:t>trò chơi dân </a:t>
            </a:r>
            <a:r>
              <a:rPr lang="vi-VN" sz="2000" dirty="0" smtClean="0">
                <a:solidFill>
                  <a:srgbClr val="FF0000"/>
                </a:solidFill>
              </a:rPr>
              <a:t>gian</a:t>
            </a:r>
            <a:r>
              <a:rPr lang="vi-VN" sz="2000" dirty="0" smtClean="0"/>
              <a:t> (banh đũa, ô ăn quan, kéo co,...); </a:t>
            </a:r>
            <a:r>
              <a:rPr lang="vi-VN" sz="2000" dirty="0"/>
              <a:t>Đồng diễn thể dục nhịp điệu, vòng gậy,…; </a:t>
            </a:r>
            <a:r>
              <a:rPr lang="vi-VN" sz="2000" dirty="0">
                <a:solidFill>
                  <a:srgbClr val="FF0000"/>
                </a:solidFill>
              </a:rPr>
              <a:t>các trận thi đấu thể thao</a:t>
            </a:r>
            <a:r>
              <a:rPr lang="vi-VN" sz="2000" dirty="0"/>
              <a:t>: cầu lông, đá cầu, cờ vua, bóng đá,…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685800"/>
            <a:ext cx="42672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7030A0"/>
                </a:solidFill>
              </a:rPr>
              <a:t>Hoạt động vui chơi giải trí, thể dục thể thao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1"/>
            <a:ext cx="4430889" cy="670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31593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431800" y="1684866"/>
            <a:ext cx="4292600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/>
              <a:t>Hướng dẫn học sinh </a:t>
            </a:r>
            <a:r>
              <a:rPr lang="vi-VN" sz="2000" dirty="0">
                <a:solidFill>
                  <a:srgbClr val="FF0000"/>
                </a:solidFill>
              </a:rPr>
              <a:t>Tổ chức các trò chơi dân </a:t>
            </a:r>
            <a:r>
              <a:rPr lang="vi-VN" sz="2000" dirty="0" smtClean="0">
                <a:solidFill>
                  <a:srgbClr val="FF0000"/>
                </a:solidFill>
              </a:rPr>
              <a:t>gian</a:t>
            </a:r>
            <a:r>
              <a:rPr lang="vi-VN" sz="2000" dirty="0" smtClean="0"/>
              <a:t> (banh đũa, ô ăn quan, kéo co,...); </a:t>
            </a:r>
            <a:r>
              <a:rPr lang="vi-VN" sz="2000" dirty="0"/>
              <a:t>Đồng diễn thể dục nhịp điệu, vòng gậy,…; </a:t>
            </a:r>
            <a:r>
              <a:rPr lang="vi-VN" sz="2000" dirty="0">
                <a:solidFill>
                  <a:srgbClr val="FF0000"/>
                </a:solidFill>
              </a:rPr>
              <a:t>các trận thi đấu thể thao</a:t>
            </a:r>
            <a:r>
              <a:rPr lang="vi-VN" sz="2000" dirty="0"/>
              <a:t>: cầu lông, đá cầu, cờ vua, bóng đá,…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7200" y="685800"/>
            <a:ext cx="4267200" cy="990600"/>
          </a:xfrm>
          <a:prstGeom prst="round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>
                <a:solidFill>
                  <a:srgbClr val="7030A0"/>
                </a:solidFill>
              </a:rPr>
              <a:t>Hoạt động vui chơi giải trí, thể dục thể thao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515529"/>
            <a:ext cx="4278489" cy="57507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01230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054600" y="533400"/>
            <a:ext cx="4013200" cy="990600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Hoạt động thực hành 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khoa </a:t>
            </a:r>
            <a:r>
              <a:rPr lang="vi-VN" sz="2400" dirty="0"/>
              <a:t>học - kĩ </a:t>
            </a:r>
            <a:r>
              <a:rPr lang="vi-VN" sz="2400" dirty="0" smtClean="0"/>
              <a:t>thuật</a:t>
            </a:r>
            <a:endParaRPr lang="en-US" sz="2400" dirty="0">
              <a:solidFill>
                <a:srgbClr val="7030A0"/>
              </a:solidFill>
              <a:latin typeface="VNI-Times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054600" y="1828800"/>
            <a:ext cx="4013200" cy="449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>
                <a:solidFill>
                  <a:srgbClr val="7030A0"/>
                </a:solidFill>
              </a:rPr>
              <a:t>Thi hỏi đáp về các hiện tượng của tự nhiên và xã hội</a:t>
            </a:r>
            <a:r>
              <a:rPr lang="vi-VN" sz="2000" dirty="0"/>
              <a:t>, sưu tầm các loại cây thuốc quý, </a:t>
            </a:r>
            <a:r>
              <a:rPr lang="vi-VN" sz="2000" b="1" dirty="0">
                <a:solidFill>
                  <a:srgbClr val="FF0000"/>
                </a:solidFill>
              </a:rPr>
              <a:t>tìm hiểu các danh nhân, các Bác học, những tấm gương say mê phát minh, sáng chế</a:t>
            </a:r>
            <a:r>
              <a:rPr lang="vi-VN" sz="2000" dirty="0"/>
              <a:t>, nghe nói chuyện về các thành tựu khoa học - kĩ thuật, tham gia các câu lạc </a:t>
            </a:r>
            <a:r>
              <a:rPr lang="vi-VN" sz="2000" dirty="0" smtClean="0"/>
              <a:t>bộ học thuật,…</a:t>
            </a:r>
            <a:endParaRPr lang="vi-VN" sz="2000" dirty="0"/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-228600"/>
            <a:ext cx="495300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18647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85800"/>
            <a:ext cx="8229600" cy="5440363"/>
          </a:xfrm>
        </p:spPr>
        <p:txBody>
          <a:bodyPr/>
          <a:lstStyle/>
          <a:p>
            <a:pPr marL="0" indent="0">
              <a:buNone/>
            </a:pPr>
            <a:endParaRPr lang="vi-VN" dirty="0"/>
          </a:p>
        </p:txBody>
      </p:sp>
      <p:sp>
        <p:nvSpPr>
          <p:cNvPr id="4" name="Rounded Rectangle 3"/>
          <p:cNvSpPr/>
          <p:nvPr/>
        </p:nvSpPr>
        <p:spPr>
          <a:xfrm>
            <a:off x="381000" y="609600"/>
            <a:ext cx="4013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Hoạt động của 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Đội </a:t>
            </a:r>
            <a:r>
              <a:rPr lang="vi-VN" sz="2400" dirty="0"/>
              <a:t>TNTP Hồ Chí </a:t>
            </a:r>
            <a:r>
              <a:rPr lang="vi-VN" sz="2400" dirty="0" smtClean="0"/>
              <a:t>Minh</a:t>
            </a:r>
            <a:endParaRPr lang="en-US" sz="2400" dirty="0">
              <a:solidFill>
                <a:srgbClr val="7030A0"/>
              </a:solidFill>
              <a:latin typeface="VNI-Times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81000" y="1600200"/>
            <a:ext cx="4013200" cy="449580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 smtClean="0"/>
              <a:t>Theo các chủ đề, </a:t>
            </a:r>
            <a:br>
              <a:rPr lang="vi-VN" sz="2000" dirty="0" smtClean="0"/>
            </a:br>
            <a:r>
              <a:rPr lang="vi-VN" sz="2000" dirty="0" smtClean="0"/>
              <a:t>chủ điểm năm học, những ngày lễ kỉ niệm trong năm...</a:t>
            </a:r>
            <a:endParaRPr lang="vi-VN" sz="2000" dirty="0"/>
          </a:p>
        </p:txBody>
      </p:sp>
      <p:pic>
        <p:nvPicPr>
          <p:cNvPr id="8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94201" y="149621"/>
            <a:ext cx="4738510" cy="6530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6965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800"/>
            <a:ext cx="8229600" cy="5821363"/>
          </a:xfrm>
        </p:spPr>
        <p:txBody>
          <a:bodyPr/>
          <a:lstStyle/>
          <a:p>
            <a:pPr marL="0" indent="0">
              <a:buNone/>
            </a:pPr>
            <a:r>
              <a:rPr lang="vi-VN" sz="2800" b="1" dirty="0" smtClean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Một </a:t>
            </a:r>
            <a:r>
              <a:rPr lang="vi-VN" sz="2800" b="1" dirty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số chủ điểm </a:t>
            </a:r>
            <a:br>
              <a:rPr lang="vi-VN" sz="2800" b="1" dirty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</a:br>
            <a:r>
              <a:rPr lang="vi-VN" sz="2800" b="1" dirty="0" smtClean="0">
                <a:solidFill>
                  <a:srgbClr val="00B0F0"/>
                </a:solidFill>
                <a:latin typeface="+mj-lt"/>
                <a:ea typeface="Arial Unicode MS" pitchFamily="34" charset="-128"/>
                <a:cs typeface="Arial Unicode MS" pitchFamily="34" charset="-128"/>
              </a:rPr>
              <a:t>năm học</a:t>
            </a:r>
            <a:endParaRPr lang="vi-VN" sz="2800" b="1" dirty="0">
              <a:solidFill>
                <a:srgbClr val="00B0F0"/>
              </a:solidFill>
              <a:latin typeface="+mj-lt"/>
              <a:ea typeface="Arial Unicode MS" pitchFamily="34" charset="-128"/>
              <a:cs typeface="Arial Unicode MS" pitchFamily="34" charset="-128"/>
            </a:endParaRPr>
          </a:p>
          <a:p>
            <a:pPr marL="0" indent="0">
              <a:buNone/>
            </a:pPr>
            <a:endParaRPr lang="vi-VN" dirty="0"/>
          </a:p>
        </p:txBody>
      </p:sp>
      <p:grpSp>
        <p:nvGrpSpPr>
          <p:cNvPr id="14" name="Group 13"/>
          <p:cNvGrpSpPr/>
          <p:nvPr/>
        </p:nvGrpSpPr>
        <p:grpSpPr>
          <a:xfrm>
            <a:off x="2297496" y="228600"/>
            <a:ext cx="5854700" cy="5894564"/>
            <a:chOff x="2298700" y="430036"/>
            <a:chExt cx="5854700" cy="5894564"/>
          </a:xfrm>
        </p:grpSpPr>
        <p:sp>
          <p:nvSpPr>
            <p:cNvPr id="10" name="Hexagon 9"/>
            <p:cNvSpPr/>
            <p:nvPr/>
          </p:nvSpPr>
          <p:spPr bwMode="auto">
            <a:xfrm>
              <a:off x="5849070" y="1421878"/>
              <a:ext cx="2304330" cy="1983150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Hòa bình và hữu </a:t>
              </a:r>
              <a:r>
                <a:rPr lang="vi-VN" sz="2400" dirty="0" smtClean="0"/>
                <a:t>nghị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5" name="Hexagon 4"/>
            <p:cNvSpPr/>
            <p:nvPr/>
          </p:nvSpPr>
          <p:spPr bwMode="auto">
            <a:xfrm>
              <a:off x="2307173" y="1421878"/>
              <a:ext cx="2304538" cy="1964903"/>
            </a:xfrm>
            <a:prstGeom prst="hexagon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Yêu đất nước Việt </a:t>
              </a:r>
              <a:r>
                <a:rPr lang="vi-VN" sz="2400" dirty="0" smtClean="0"/>
                <a:t>Nam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6" name="Hexagon 5"/>
            <p:cNvSpPr/>
            <p:nvPr/>
          </p:nvSpPr>
          <p:spPr bwMode="auto">
            <a:xfrm>
              <a:off x="4065230" y="2408292"/>
              <a:ext cx="2304538" cy="1966224"/>
            </a:xfrm>
            <a:prstGeom prst="hexagon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  <a:r>
                <a:rPr lang="vi-VN" sz="2400" dirty="0"/>
                <a:t>Truyền thống nhà </a:t>
              </a:r>
              <a:r>
                <a:rPr lang="vi-VN" sz="2400" dirty="0" smtClean="0"/>
                <a:t>trường</a:t>
              </a:r>
              <a:endParaRPr lang="vi-VN" sz="2400" dirty="0"/>
            </a:p>
          </p:txBody>
        </p:sp>
        <p:sp>
          <p:nvSpPr>
            <p:cNvPr id="7" name="Hexagon 6"/>
            <p:cNvSpPr/>
            <p:nvPr/>
          </p:nvSpPr>
          <p:spPr bwMode="auto">
            <a:xfrm>
              <a:off x="5849070" y="3395637"/>
              <a:ext cx="2304330" cy="1965292"/>
            </a:xfrm>
            <a:prstGeom prst="hexagon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Bác Hồ kính </a:t>
              </a:r>
              <a:r>
                <a:rPr lang="vi-VN" sz="2400" dirty="0" smtClean="0"/>
                <a:t>yêu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8" name="Hexagon 7"/>
            <p:cNvSpPr/>
            <p:nvPr/>
          </p:nvSpPr>
          <p:spPr bwMode="auto">
            <a:xfrm>
              <a:off x="2298700" y="3385461"/>
              <a:ext cx="2303126" cy="1964903"/>
            </a:xfrm>
            <a:prstGeom prst="hexagon">
              <a:avLst/>
            </a:prstGeom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Giữ gìn truyền thống văn hóa dân </a:t>
              </a:r>
              <a:r>
                <a:rPr lang="vi-VN" sz="2400" dirty="0" smtClean="0"/>
                <a:t>tộc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9" name="Hexagon 8"/>
            <p:cNvSpPr/>
            <p:nvPr/>
          </p:nvSpPr>
          <p:spPr bwMode="auto">
            <a:xfrm>
              <a:off x="4085314" y="4359697"/>
              <a:ext cx="2304538" cy="196490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Hoạt động </a:t>
              </a:r>
              <a:r>
                <a:rPr lang="vi-VN" sz="2400" dirty="0" smtClean="0"/>
                <a:t>hè</a:t>
              </a:r>
              <a:endParaRPr lang="en-US" sz="2400" dirty="0">
                <a:latin typeface="VNI-Times" pitchFamily="2" charset="0"/>
              </a:endParaRPr>
            </a:p>
          </p:txBody>
        </p:sp>
        <p:sp>
          <p:nvSpPr>
            <p:cNvPr id="11" name="Hexagon 10"/>
            <p:cNvSpPr/>
            <p:nvPr/>
          </p:nvSpPr>
          <p:spPr bwMode="auto">
            <a:xfrm>
              <a:off x="4094883" y="430036"/>
              <a:ext cx="2304538" cy="1964903"/>
            </a:xfrm>
            <a:prstGeom prst="hexagon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vi-VN" sz="2400" dirty="0"/>
                <a:t>Kính yêu thầy, cô </a:t>
              </a:r>
              <a:r>
                <a:rPr lang="vi-VN" sz="2400" dirty="0" smtClean="0"/>
                <a:t>giáo, cha mẹ</a:t>
              </a:r>
              <a:endParaRPr lang="en-US" sz="2400" dirty="0">
                <a:latin typeface="VNI-Times" pitchFamily="2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141841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Rounded Rectangle 3"/>
          <p:cNvSpPr/>
          <p:nvPr/>
        </p:nvSpPr>
        <p:spPr>
          <a:xfrm>
            <a:off x="4540957" y="1614311"/>
            <a:ext cx="4292600" cy="44591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vi-VN" sz="2000" dirty="0">
                <a:solidFill>
                  <a:srgbClr val="7030A0"/>
                </a:solidFill>
              </a:rPr>
              <a:t>Tổ chức ủng hộ đồng bào, học sinh vùng bão lụt,…; </a:t>
            </a:r>
            <a:r>
              <a:rPr lang="vi-VN" sz="2000" dirty="0"/>
              <a:t>tổ chức giao lưu với học sinh khuyết tật, trẻ mồ </a:t>
            </a:r>
            <a:r>
              <a:rPr lang="vi-VN" sz="2000" dirty="0" smtClean="0"/>
              <a:t>côi, thăm quan làng nghề ...; </a:t>
            </a:r>
            <a:r>
              <a:rPr lang="vi-VN" sz="2000" dirty="0">
                <a:solidFill>
                  <a:srgbClr val="7030A0"/>
                </a:solidFill>
              </a:rPr>
              <a:t>Tổ chức các hoạt động từ thiện: vòng tay bè bạn, giúp nhau cùng tiến,…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566357" y="615245"/>
            <a:ext cx="4267200" cy="990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400" dirty="0"/>
              <a:t>Các hoạt động </a:t>
            </a:r>
            <a:r>
              <a:rPr lang="vi-VN" sz="2400" dirty="0" smtClean="0"/>
              <a:t/>
            </a:r>
            <a:br>
              <a:rPr lang="vi-VN" sz="2400" dirty="0" smtClean="0"/>
            </a:br>
            <a:r>
              <a:rPr lang="vi-VN" sz="2400" dirty="0" smtClean="0"/>
              <a:t>mang </a:t>
            </a:r>
            <a:r>
              <a:rPr lang="vi-VN" sz="2400" dirty="0"/>
              <a:t>tính xã </a:t>
            </a:r>
            <a:r>
              <a:rPr lang="vi-VN" sz="2400" dirty="0" smtClean="0"/>
              <a:t>hội </a:t>
            </a:r>
            <a:endParaRPr lang="en-US" sz="2400" dirty="0">
              <a:solidFill>
                <a:srgbClr val="7030A0"/>
              </a:solidFill>
            </a:endParaRPr>
          </a:p>
        </p:txBody>
      </p:sp>
      <p:pic>
        <p:nvPicPr>
          <p:cNvPr id="6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" y="152400"/>
            <a:ext cx="4419600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44721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BAN BT KHXH\MINH HIEU\Christian-Background-For-PowerPoin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6164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62600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04800" y="714374"/>
            <a:ext cx="8610600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CHUYÊN ĐỀ:</a:t>
            </a:r>
          </a:p>
          <a:p>
            <a:pPr algn="ctr">
              <a:spcBef>
                <a:spcPts val="600"/>
              </a:spcBef>
            </a:pPr>
            <a:endParaRPr lang="en-US" sz="2800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PHÁP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CẤP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800" b="1" i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Tân</a:t>
            </a:r>
            <a:r>
              <a:rPr lang="en-US" sz="28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Bình</a:t>
            </a:r>
            <a:r>
              <a:rPr lang="en-US" sz="28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ngày</a:t>
            </a:r>
            <a:r>
              <a:rPr lang="en-US" sz="28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12  </a:t>
            </a:r>
            <a:r>
              <a:rPr lang="en-US" sz="2800" b="1" i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tháng</a:t>
            </a:r>
            <a:r>
              <a:rPr lang="en-US" sz="28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8 </a:t>
            </a:r>
            <a:r>
              <a:rPr lang="en-US" sz="2800" b="1" i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năm</a:t>
            </a:r>
            <a:r>
              <a:rPr lang="en-US" sz="28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2018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381000"/>
            <a:ext cx="5867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latin typeface="Geneva" pitchFamily="34" charset="0"/>
              </a:rPr>
              <a:t>HOẠT ĐỘNG </a:t>
            </a:r>
            <a:br>
              <a:rPr lang="en-US" sz="3600" dirty="0" smtClean="0">
                <a:solidFill>
                  <a:srgbClr val="FFFF00"/>
                </a:solidFill>
                <a:latin typeface="Geneva" pitchFamily="34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Geneva" pitchFamily="34" charset="0"/>
              </a:rPr>
              <a:t>VẬN DỤNG, THỰC HÀNH</a:t>
            </a:r>
            <a:endParaRPr lang="en-US" sz="3600" dirty="0">
              <a:solidFill>
                <a:srgbClr val="FFFF00"/>
              </a:solidFill>
              <a:latin typeface="Genev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4384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>
                <a:solidFill>
                  <a:srgbClr val="0070C0"/>
                </a:solidFill>
              </a:rPr>
              <a:t>Nội</a:t>
            </a:r>
            <a:r>
              <a:rPr lang="en-US" b="1" dirty="0" smtClean="0">
                <a:solidFill>
                  <a:srgbClr val="0070C0"/>
                </a:solidFill>
              </a:rPr>
              <a:t> dung: </a:t>
            </a:r>
            <a:r>
              <a:rPr lang="en-US" dirty="0" err="1" smtClean="0"/>
              <a:t>Mỗi</a:t>
            </a:r>
            <a:r>
              <a:rPr lang="en-US" dirty="0" smtClean="0"/>
              <a:t> </a:t>
            </a:r>
            <a:r>
              <a:rPr lang="en-US" dirty="0" err="1" smtClean="0"/>
              <a:t>quận</a:t>
            </a:r>
            <a:r>
              <a:rPr lang="en-US" dirty="0" smtClean="0"/>
              <a:t>/</a:t>
            </a:r>
            <a:r>
              <a:rPr lang="en-US" dirty="0" err="1" smtClean="0"/>
              <a:t>huyện</a:t>
            </a:r>
            <a:r>
              <a:rPr lang="en-US" dirty="0" smtClean="0"/>
              <a:t> </a:t>
            </a:r>
            <a:r>
              <a:rPr lang="en-US" dirty="0" err="1" smtClean="0"/>
              <a:t>chọn</a:t>
            </a:r>
            <a:r>
              <a:rPr lang="en-US" dirty="0" smtClean="0"/>
              <a:t> 1 </a:t>
            </a:r>
            <a:r>
              <a:rPr lang="en-US" dirty="0" err="1" smtClean="0"/>
              <a:t>đề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để</a:t>
            </a:r>
            <a:r>
              <a:rPr lang="en-US" dirty="0" smtClean="0"/>
              <a:t> </a:t>
            </a:r>
            <a:r>
              <a:rPr lang="en-US" dirty="0" err="1" smtClean="0"/>
              <a:t>thiết</a:t>
            </a:r>
            <a:r>
              <a:rPr lang="en-US" dirty="0" smtClean="0"/>
              <a:t> </a:t>
            </a:r>
            <a:r>
              <a:rPr lang="en-US" dirty="0" err="1" smtClean="0"/>
              <a:t>kế</a:t>
            </a:r>
            <a:r>
              <a:rPr lang="en-US" dirty="0" smtClean="0"/>
              <a:t> </a:t>
            </a:r>
            <a:r>
              <a:rPr lang="en-US" dirty="0" err="1" smtClean="0"/>
              <a:t>hoạt</a:t>
            </a:r>
            <a:r>
              <a:rPr lang="en-US" dirty="0" smtClean="0"/>
              <a:t> </a:t>
            </a:r>
            <a:r>
              <a:rPr lang="en-US" dirty="0" err="1" smtClean="0"/>
              <a:t>động</a:t>
            </a:r>
            <a:r>
              <a:rPr lang="en-US" dirty="0" smtClean="0"/>
              <a:t> </a:t>
            </a:r>
            <a:r>
              <a:rPr lang="en-US" dirty="0" err="1" smtClean="0"/>
              <a:t>giáo</a:t>
            </a:r>
            <a:r>
              <a:rPr lang="en-US" dirty="0" smtClean="0"/>
              <a:t> </a:t>
            </a:r>
            <a:r>
              <a:rPr lang="en-US" dirty="0" err="1" smtClean="0"/>
              <a:t>dục</a:t>
            </a:r>
            <a:r>
              <a:rPr lang="en-US" dirty="0" smtClean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,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. </a:t>
            </a:r>
            <a:r>
              <a:rPr lang="en-US" dirty="0" err="1" smtClean="0"/>
              <a:t>Lưu</a:t>
            </a:r>
            <a:r>
              <a:rPr lang="en-US" dirty="0" smtClean="0"/>
              <a:t> ý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dụng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–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Lịch</a:t>
            </a:r>
            <a:r>
              <a:rPr lang="en-US" dirty="0" smtClean="0"/>
              <a:t> </a:t>
            </a:r>
            <a:r>
              <a:rPr lang="en-US" dirty="0" err="1" smtClean="0"/>
              <a:t>sử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TP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Minh </a:t>
            </a:r>
            <a:r>
              <a:rPr lang="en-US" dirty="0" err="1" smtClean="0"/>
              <a:t>và</a:t>
            </a:r>
            <a:r>
              <a:rPr lang="en-US" dirty="0" smtClean="0"/>
              <a:t> </a:t>
            </a:r>
            <a:r>
              <a:rPr lang="en-US" dirty="0" err="1" smtClean="0"/>
              <a:t>tài</a:t>
            </a:r>
            <a:r>
              <a:rPr lang="en-US" dirty="0" smtClean="0"/>
              <a:t> </a:t>
            </a:r>
            <a:r>
              <a:rPr lang="en-US" dirty="0" err="1" smtClean="0"/>
              <a:t>liệu</a:t>
            </a:r>
            <a:r>
              <a:rPr lang="en-US" dirty="0" smtClean="0"/>
              <a:t> </a:t>
            </a:r>
            <a:r>
              <a:rPr lang="en-US" dirty="0" err="1" smtClean="0"/>
              <a:t>Dạy</a:t>
            </a:r>
            <a:r>
              <a:rPr lang="en-US" dirty="0" smtClean="0"/>
              <a:t> – </a:t>
            </a:r>
            <a:r>
              <a:rPr lang="en-US" dirty="0" err="1" smtClean="0"/>
              <a:t>Học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lý</a:t>
            </a:r>
            <a:r>
              <a:rPr lang="en-US" dirty="0" smtClean="0"/>
              <a:t> </a:t>
            </a:r>
            <a:r>
              <a:rPr lang="en-US" dirty="0" err="1" smtClean="0"/>
              <a:t>địa</a:t>
            </a:r>
            <a:r>
              <a:rPr lang="en-US" dirty="0" smtClean="0"/>
              <a:t> </a:t>
            </a:r>
            <a:r>
              <a:rPr lang="en-US" dirty="0" err="1" smtClean="0"/>
              <a:t>phương</a:t>
            </a:r>
            <a:r>
              <a:rPr lang="en-US" dirty="0" smtClean="0"/>
              <a:t> </a:t>
            </a:r>
            <a:r>
              <a:rPr lang="en-US" dirty="0" err="1" smtClean="0"/>
              <a:t>TP</a:t>
            </a:r>
            <a:r>
              <a:rPr lang="en-US" dirty="0" smtClean="0"/>
              <a:t> </a:t>
            </a:r>
            <a:r>
              <a:rPr lang="en-US" dirty="0" err="1" smtClean="0"/>
              <a:t>Hồ</a:t>
            </a:r>
            <a:r>
              <a:rPr lang="en-US" dirty="0" smtClean="0"/>
              <a:t> </a:t>
            </a:r>
            <a:r>
              <a:rPr lang="en-US" dirty="0" err="1" smtClean="0"/>
              <a:t>Chí</a:t>
            </a:r>
            <a:r>
              <a:rPr lang="en-US" dirty="0" smtClean="0"/>
              <a:t> Minh </a:t>
            </a:r>
            <a:r>
              <a:rPr lang="en-US" dirty="0" err="1" smtClean="0"/>
              <a:t>với</a:t>
            </a:r>
            <a:r>
              <a:rPr lang="en-US" dirty="0" smtClean="0"/>
              <a:t> </a:t>
            </a:r>
            <a:r>
              <a:rPr lang="en-US" dirty="0" err="1" smtClean="0"/>
              <a:t>nội</a:t>
            </a:r>
            <a:r>
              <a:rPr lang="en-US" dirty="0" smtClean="0"/>
              <a:t> dung </a:t>
            </a:r>
            <a:r>
              <a:rPr lang="en-US" dirty="0" err="1" smtClean="0"/>
              <a:t>chương</a:t>
            </a:r>
            <a:r>
              <a:rPr lang="en-US" dirty="0" smtClean="0"/>
              <a:t> </a:t>
            </a:r>
            <a:r>
              <a:rPr lang="en-US" dirty="0" err="1" smtClean="0"/>
              <a:t>trình</a:t>
            </a:r>
            <a:r>
              <a:rPr lang="en-US" dirty="0" smtClean="0"/>
              <a:t> </a:t>
            </a:r>
            <a:r>
              <a:rPr lang="en-US" dirty="0" err="1" smtClean="0"/>
              <a:t>tiểu</a:t>
            </a:r>
            <a:r>
              <a:rPr lang="en-US" dirty="0" smtClean="0"/>
              <a:t> </a:t>
            </a:r>
            <a:r>
              <a:rPr lang="en-US" dirty="0" err="1" smtClean="0"/>
              <a:t>học</a:t>
            </a:r>
            <a:r>
              <a:rPr lang="en-US" dirty="0" smtClean="0"/>
              <a:t>.</a:t>
            </a:r>
          </a:p>
          <a:p>
            <a:pPr marL="0" indent="0" algn="just">
              <a:buFont typeface="Arial" charset="0"/>
              <a:buNone/>
            </a:pPr>
            <a:r>
              <a:rPr lang="en-US" dirty="0" smtClean="0"/>
              <a:t>	</a:t>
            </a:r>
            <a:endParaRPr lang="en-US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676400" y="228600"/>
            <a:ext cx="5867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latin typeface="Geneva" pitchFamily="34" charset="0"/>
              </a:rPr>
              <a:t>HOẠT ĐỘNG </a:t>
            </a:r>
            <a:br>
              <a:rPr lang="en-US" sz="3600" dirty="0" smtClean="0">
                <a:solidFill>
                  <a:srgbClr val="FFFF00"/>
                </a:solidFill>
                <a:latin typeface="Geneva" pitchFamily="34" charset="0"/>
              </a:rPr>
            </a:br>
            <a:r>
              <a:rPr lang="en-US" sz="3600" dirty="0" smtClean="0">
                <a:solidFill>
                  <a:srgbClr val="FFFF00"/>
                </a:solidFill>
                <a:latin typeface="Geneva" pitchFamily="34" charset="0"/>
              </a:rPr>
              <a:t>VẬN DỤNG, THỰC HÀNH</a:t>
            </a:r>
            <a:endParaRPr lang="en-US" sz="3600" dirty="0">
              <a:solidFill>
                <a:srgbClr val="FFFF00"/>
              </a:solidFill>
              <a:latin typeface="Geneva" pitchFamily="34" charset="0"/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2332037"/>
            <a:ext cx="8229600" cy="422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err="1" smtClean="0"/>
              <a:t>Cụm</a:t>
            </a:r>
            <a:r>
              <a:rPr lang="en-US" sz="2800" dirty="0" smtClean="0"/>
              <a:t> 1: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chức</a:t>
            </a:r>
            <a:r>
              <a:rPr lang="en-US" sz="2800" dirty="0" smtClean="0"/>
              <a:t> </a:t>
            </a:r>
            <a:r>
              <a:rPr lang="en-US" sz="2800" dirty="0" err="1" smtClean="0"/>
              <a:t>HĐ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dục</a:t>
            </a:r>
            <a:r>
              <a:rPr lang="en-US" sz="2800" dirty="0" smtClean="0"/>
              <a:t> </a:t>
            </a:r>
            <a:r>
              <a:rPr lang="en-US" sz="2800" dirty="0" err="1" smtClean="0"/>
              <a:t>Lịch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endParaRPr lang="en-US" sz="2800" dirty="0" smtClean="0"/>
          </a:p>
          <a:p>
            <a:r>
              <a:rPr lang="en-US" sz="2800" dirty="0" err="1" smtClean="0"/>
              <a:t>Cụm</a:t>
            </a:r>
            <a:r>
              <a:rPr lang="en-US" sz="2800" dirty="0" smtClean="0"/>
              <a:t> 2: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chức</a:t>
            </a:r>
            <a:r>
              <a:rPr lang="en-US" sz="2800" dirty="0" smtClean="0"/>
              <a:t> </a:t>
            </a:r>
            <a:r>
              <a:rPr lang="en-US" sz="2800" dirty="0" err="1" smtClean="0"/>
              <a:t>HĐ</a:t>
            </a:r>
            <a:r>
              <a:rPr lang="en-US" sz="2800" dirty="0" smtClean="0"/>
              <a:t> </a:t>
            </a:r>
            <a:r>
              <a:rPr lang="en-US" sz="2800" dirty="0" err="1" smtClean="0"/>
              <a:t>về</a:t>
            </a:r>
            <a:r>
              <a:rPr lang="en-US" sz="2800" dirty="0" smtClean="0"/>
              <a:t>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dục</a:t>
            </a:r>
            <a:r>
              <a:rPr lang="en-US" sz="2800" dirty="0" smtClean="0"/>
              <a:t>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lý</a:t>
            </a:r>
            <a:r>
              <a:rPr lang="en-US" sz="2800" dirty="0" smtClean="0"/>
              <a:t>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endParaRPr lang="en-US" sz="2800" dirty="0" smtClean="0"/>
          </a:p>
          <a:p>
            <a:r>
              <a:rPr lang="en-US" sz="2800" dirty="0" err="1" smtClean="0"/>
              <a:t>Cụm</a:t>
            </a:r>
            <a:r>
              <a:rPr lang="en-US" sz="2800" dirty="0" smtClean="0"/>
              <a:t> 3: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chức</a:t>
            </a:r>
            <a:r>
              <a:rPr lang="en-US" sz="2800" dirty="0" smtClean="0"/>
              <a:t> </a:t>
            </a:r>
            <a:r>
              <a:rPr lang="en-US" sz="2800" dirty="0" err="1" smtClean="0"/>
              <a:t>HĐNGLL</a:t>
            </a:r>
            <a:r>
              <a:rPr lang="en-US" sz="2800" dirty="0" smtClean="0"/>
              <a:t> </a:t>
            </a:r>
            <a:r>
              <a:rPr lang="en-US" sz="2800" dirty="0" err="1" smtClean="0"/>
              <a:t>tích</a:t>
            </a:r>
            <a:r>
              <a:rPr lang="en-US" sz="2800" dirty="0" smtClean="0"/>
              <a:t> </a:t>
            </a:r>
            <a:r>
              <a:rPr lang="en-US" sz="2800" dirty="0" err="1" smtClean="0"/>
              <a:t>hợp</a:t>
            </a:r>
            <a:r>
              <a:rPr lang="en-US" sz="2800" dirty="0" smtClean="0"/>
              <a:t>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dục</a:t>
            </a:r>
            <a:r>
              <a:rPr lang="en-US" sz="2800" dirty="0" smtClean="0"/>
              <a:t> </a:t>
            </a:r>
            <a:r>
              <a:rPr lang="en-US" sz="2800" dirty="0" err="1" smtClean="0"/>
              <a:t>Lịch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,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lý</a:t>
            </a:r>
            <a:r>
              <a:rPr lang="en-US" sz="2800" dirty="0" smtClean="0"/>
              <a:t>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</a:t>
            </a:r>
            <a:r>
              <a:rPr lang="en-US" sz="2800" dirty="0" err="1" smtClean="0"/>
              <a:t>cho</a:t>
            </a:r>
            <a:r>
              <a:rPr lang="en-US" sz="2800" dirty="0" smtClean="0"/>
              <a:t> </a:t>
            </a:r>
            <a:r>
              <a:rPr lang="en-US" sz="2800" dirty="0" err="1" smtClean="0"/>
              <a:t>K1,2,3</a:t>
            </a:r>
            <a:endParaRPr lang="en-US" sz="2800" dirty="0" smtClean="0"/>
          </a:p>
          <a:p>
            <a:r>
              <a:rPr lang="en-US" sz="2800" dirty="0" err="1" smtClean="0"/>
              <a:t>Cụm</a:t>
            </a:r>
            <a:r>
              <a:rPr lang="en-US" sz="2800" dirty="0" smtClean="0"/>
              <a:t> 4: </a:t>
            </a:r>
            <a:r>
              <a:rPr lang="en-US" sz="2800" dirty="0" err="1" smtClean="0"/>
              <a:t>Tổ</a:t>
            </a:r>
            <a:r>
              <a:rPr lang="en-US" sz="2800" dirty="0" smtClean="0"/>
              <a:t> </a:t>
            </a:r>
            <a:r>
              <a:rPr lang="en-US" sz="2800" dirty="0" err="1" smtClean="0"/>
              <a:t>chức</a:t>
            </a:r>
            <a:r>
              <a:rPr lang="en-US" sz="2800" dirty="0" smtClean="0"/>
              <a:t> </a:t>
            </a:r>
            <a:r>
              <a:rPr lang="en-US" sz="2800" dirty="0" err="1" smtClean="0"/>
              <a:t>HĐ</a:t>
            </a:r>
            <a:r>
              <a:rPr lang="en-US" sz="2800" dirty="0" smtClean="0"/>
              <a:t> </a:t>
            </a:r>
            <a:r>
              <a:rPr lang="en-US" sz="2800" dirty="0" err="1" smtClean="0"/>
              <a:t>giáo</a:t>
            </a:r>
            <a:r>
              <a:rPr lang="en-US" sz="2800" dirty="0" smtClean="0"/>
              <a:t> </a:t>
            </a:r>
            <a:r>
              <a:rPr lang="en-US" sz="2800" dirty="0" err="1" smtClean="0"/>
              <a:t>dục</a:t>
            </a:r>
            <a:r>
              <a:rPr lang="en-US" sz="2800" dirty="0" smtClean="0"/>
              <a:t> </a:t>
            </a:r>
            <a:r>
              <a:rPr lang="en-US" sz="2800" dirty="0" err="1" smtClean="0"/>
              <a:t>Lịch</a:t>
            </a:r>
            <a:r>
              <a:rPr lang="en-US" sz="2800" dirty="0" smtClean="0"/>
              <a:t> </a:t>
            </a:r>
            <a:r>
              <a:rPr lang="en-US" sz="2800" dirty="0" err="1" smtClean="0"/>
              <a:t>sử</a:t>
            </a:r>
            <a:r>
              <a:rPr lang="en-US" sz="2800" dirty="0" smtClean="0"/>
              <a:t>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,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lý</a:t>
            </a:r>
            <a:r>
              <a:rPr lang="en-US" sz="2800" dirty="0" smtClean="0"/>
              <a:t> </a:t>
            </a:r>
            <a:r>
              <a:rPr lang="en-US" sz="2800" dirty="0" err="1" smtClean="0"/>
              <a:t>địa</a:t>
            </a:r>
            <a:r>
              <a:rPr lang="en-US" sz="2800" dirty="0" smtClean="0"/>
              <a:t> </a:t>
            </a:r>
            <a:r>
              <a:rPr lang="en-US" sz="2800" dirty="0" err="1" smtClean="0"/>
              <a:t>phương</a:t>
            </a:r>
            <a:r>
              <a:rPr lang="en-US" sz="2800" dirty="0" smtClean="0"/>
              <a:t> qua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bài</a:t>
            </a:r>
            <a:r>
              <a:rPr lang="en-US" sz="2800" dirty="0" smtClean="0"/>
              <a:t>,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môn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khác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n-US" sz="2800" b="1" dirty="0" err="1" smtClean="0">
                <a:solidFill>
                  <a:srgbClr val="0070C0"/>
                </a:solidFill>
              </a:rPr>
              <a:t>Đại</a:t>
            </a:r>
            <a:r>
              <a:rPr lang="en-US" sz="2800" b="1" dirty="0" smtClean="0">
                <a:solidFill>
                  <a:srgbClr val="0070C0"/>
                </a:solidFill>
              </a:rPr>
              <a:t> diện nhóm </a:t>
            </a:r>
            <a:r>
              <a:rPr lang="en-US" sz="2800" b="1" dirty="0" err="1" smtClean="0">
                <a:solidFill>
                  <a:srgbClr val="0070C0"/>
                </a:solidFill>
              </a:rPr>
              <a:t>trình</a:t>
            </a:r>
            <a:r>
              <a:rPr lang="en-US" sz="2800" b="1" dirty="0" smtClean="0">
                <a:solidFill>
                  <a:srgbClr val="0070C0"/>
                </a:solidFill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</a:rPr>
              <a:t>bày</a:t>
            </a:r>
            <a:endParaRPr lang="en-US" sz="2800" dirty="0"/>
          </a:p>
          <a:p>
            <a:pPr marL="0" indent="0" algn="just">
              <a:buFont typeface="Arial" charset="0"/>
              <a:buNone/>
            </a:pPr>
            <a:r>
              <a:rPr lang="en-US" dirty="0" smtClean="0"/>
              <a:t>	</a:t>
            </a:r>
            <a:endParaRPr lang="en-US" b="1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indent="0">
              <a:buFont typeface="Arial" charset="0"/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70523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1828800" y="381000"/>
            <a:ext cx="5867400" cy="17526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indent="0" algn="ctr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3600" dirty="0" smtClean="0">
                <a:solidFill>
                  <a:srgbClr val="FFFF00"/>
                </a:solidFill>
                <a:latin typeface="Geneva" pitchFamily="34" charset="0"/>
              </a:rPr>
              <a:t>ĐẠI DIỆN CÁC NHÓM </a:t>
            </a:r>
            <a:r>
              <a:rPr lang="en-US" sz="3600" dirty="0" smtClean="0">
                <a:latin typeface="Geneva" pitchFamily="34" charset="0"/>
              </a:rPr>
              <a:t>TRÌNH BÀY KẾT QUẢ</a:t>
            </a:r>
            <a:endParaRPr lang="en-US" sz="3600" dirty="0">
              <a:solidFill>
                <a:schemeClr val="bg1"/>
              </a:solidFill>
              <a:latin typeface="Geneva" pitchFamily="34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66800" y="2150384"/>
            <a:ext cx="3406422" cy="4627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53000" y="2178577"/>
            <a:ext cx="3406422" cy="4599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uzzle-piec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7092" t="8730" r="7801" b="10259"/>
          <a:stretch>
            <a:fillRect/>
          </a:stretch>
        </p:blipFill>
        <p:spPr>
          <a:xfrm>
            <a:off x="0" y="2362201"/>
            <a:ext cx="9144000" cy="4495800"/>
          </a:xfrm>
        </p:spPr>
      </p:pic>
      <p:sp>
        <p:nvSpPr>
          <p:cNvPr id="6" name="Down Arrow Callout 5"/>
          <p:cNvSpPr/>
          <p:nvPr/>
        </p:nvSpPr>
        <p:spPr>
          <a:xfrm>
            <a:off x="0" y="0"/>
            <a:ext cx="9144000" cy="3200400"/>
          </a:xfrm>
          <a:prstGeom prst="downArrowCallout">
            <a:avLst>
              <a:gd name="adj1" fmla="val 16569"/>
              <a:gd name="adj2" fmla="val 16101"/>
              <a:gd name="adj3" fmla="val 25000"/>
              <a:gd name="adj4" fmla="val 6591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GÓP Ý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US" sz="6600" b="1" cap="all" smtClean="0">
                <a:ln w="9000" cmpd="sng">
                  <a:solidFill>
                    <a:srgbClr val="8064A2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8064A2">
                        <a:shade val="20000"/>
                        <a:satMod val="245000"/>
                      </a:srgbClr>
                    </a:gs>
                    <a:gs pos="43000">
                      <a:srgbClr val="8064A2">
                        <a:satMod val="255000"/>
                      </a:srgbClr>
                    </a:gs>
                    <a:gs pos="48000">
                      <a:srgbClr val="8064A2">
                        <a:shade val="85000"/>
                        <a:satMod val="255000"/>
                      </a:srgbClr>
                    </a:gs>
                    <a:gs pos="100000">
                      <a:srgbClr val="8064A2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THẢO LUẬN</a:t>
            </a:r>
            <a:endParaRPr lang="en-US" sz="6600" b="1" cap="all">
              <a:ln w="9000" cmpd="sng">
                <a:solidFill>
                  <a:srgbClr val="8064A2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8064A2">
                      <a:shade val="20000"/>
                      <a:satMod val="245000"/>
                    </a:srgbClr>
                  </a:gs>
                  <a:gs pos="43000">
                    <a:srgbClr val="8064A2">
                      <a:satMod val="255000"/>
                    </a:srgbClr>
                  </a:gs>
                  <a:gs pos="48000">
                    <a:srgbClr val="8064A2">
                      <a:shade val="85000"/>
                      <a:satMod val="255000"/>
                    </a:srgbClr>
                  </a:gs>
                  <a:gs pos="100000">
                    <a:srgbClr val="8064A2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8425374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010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-45434"/>
            <a:ext cx="9143999" cy="469363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M:\BAN BT KHXH\MINH HIEU\Christian-Background-For-PowerPoint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0" y="0"/>
            <a:ext cx="9161640" cy="708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5562600"/>
            <a:ext cx="7772400" cy="1470025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b="1" dirty="0" smtClean="0">
                <a:solidFill>
                  <a:srgbClr val="00B05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/>
            </a:r>
            <a:br>
              <a:rPr lang="en-US" sz="3200" dirty="0" smtClean="0">
                <a:solidFill>
                  <a:schemeClr val="accent5">
                    <a:lumMod val="50000"/>
                  </a:schemeClr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</a:br>
            <a:endParaRPr lang="en-US" sz="3200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304800" y="714374"/>
            <a:ext cx="8610600" cy="62016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ts val="600"/>
              </a:spcBef>
            </a:pPr>
            <a:r>
              <a:rPr lang="en-US" sz="28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charset="0"/>
              </a:rPr>
              <a:t>CHUYÊN ĐỀ:</a:t>
            </a:r>
          </a:p>
          <a:p>
            <a:pPr algn="ctr">
              <a:spcBef>
                <a:spcPts val="600"/>
              </a:spcBef>
            </a:pPr>
            <a:endParaRPr lang="en-US" sz="2800" dirty="0" smtClean="0">
              <a:solidFill>
                <a:srgbClr val="FF0000"/>
              </a:solidFill>
              <a:cs typeface="Arial" charset="0"/>
            </a:endParaRPr>
          </a:p>
          <a:p>
            <a:pPr algn="ctr"/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MỘT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SỐ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PHÁP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/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CẤP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TIỂU</a:t>
            </a:r>
            <a:r>
              <a:rPr lang="en-US" sz="32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b="1" i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endParaRPr lang="en-US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en-US" sz="32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 smtClean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b="1" dirty="0">
              <a:solidFill>
                <a:srgbClr val="00B0F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endParaRPr lang="en-US" sz="2000" dirty="0">
              <a:solidFill>
                <a:srgbClr val="0070C0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/>
            <a:r>
              <a:rPr lang="en-US" sz="2800" b="1" i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Tân</a:t>
            </a:r>
            <a:r>
              <a:rPr lang="en-US" sz="28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sz="2800" b="1" i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Bình</a:t>
            </a:r>
            <a:r>
              <a:rPr lang="en-US" sz="28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</a:t>
            </a:r>
            <a:r>
              <a:rPr lang="en-US" sz="2800" b="1" i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ngày</a:t>
            </a:r>
            <a:r>
              <a:rPr lang="en-US" sz="28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12  </a:t>
            </a:r>
            <a:r>
              <a:rPr lang="en-US" sz="2800" b="1" i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tháng</a:t>
            </a:r>
            <a:r>
              <a:rPr lang="en-US" sz="28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10  </a:t>
            </a:r>
            <a:r>
              <a:rPr lang="en-US" sz="2800" b="1" i="1" dirty="0" err="1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năm</a:t>
            </a:r>
            <a:r>
              <a:rPr lang="en-US" sz="2800" b="1" i="1" dirty="0" smtClean="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2018</a:t>
            </a:r>
            <a:endParaRPr lang="en-US" sz="2800" b="1" i="1" dirty="0">
              <a:solidFill>
                <a:schemeClr val="bg1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33CC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4800" y="3352800"/>
            <a:ext cx="8534400" cy="3048001"/>
          </a:xfrm>
        </p:spPr>
        <p:txBody>
          <a:bodyPr>
            <a:normAutofit/>
          </a:bodyPr>
          <a:lstStyle/>
          <a:p>
            <a:r>
              <a:rPr lang="en-US" sz="4900" b="1" i="1" dirty="0" err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KÍNH</a:t>
            </a:r>
            <a:r>
              <a:rPr lang="en-US" sz="49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4900" b="1" i="1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CHÚC  </a:t>
            </a:r>
            <a:r>
              <a:rPr lang="en-US" sz="49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US" sz="49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4900" b="1" i="1" dirty="0" smtClean="0">
                <a:solidFill>
                  <a:srgbClr val="FF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QUÝ THẦY CÔ NHIỀU SỨC KHOẺ, THÀNH CÔNG</a:t>
            </a:r>
            <a:endParaRPr lang="en-US" sz="4900" i="1" dirty="0">
              <a:solidFill>
                <a:srgbClr val="FF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8" name="Picture 6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53000" y="685800"/>
            <a:ext cx="762000" cy="762000"/>
          </a:xfrm>
          <a:prstGeom prst="rect">
            <a:avLst/>
          </a:prstGeom>
          <a:noFill/>
        </p:spPr>
      </p:pic>
      <p:pic>
        <p:nvPicPr>
          <p:cNvPr id="3079" name="Picture 7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838200"/>
            <a:ext cx="762000" cy="762000"/>
          </a:xfrm>
          <a:prstGeom prst="rect">
            <a:avLst/>
          </a:prstGeom>
          <a:noFill/>
        </p:spPr>
      </p:pic>
      <p:pic>
        <p:nvPicPr>
          <p:cNvPr id="3080" name="Picture 8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5800" y="1524000"/>
            <a:ext cx="762000" cy="762000"/>
          </a:xfrm>
          <a:prstGeom prst="rect">
            <a:avLst/>
          </a:prstGeom>
          <a:noFill/>
        </p:spPr>
      </p:pic>
      <p:pic>
        <p:nvPicPr>
          <p:cNvPr id="3081" name="Picture 9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1371600"/>
            <a:ext cx="762000" cy="762000"/>
          </a:xfrm>
          <a:prstGeom prst="rect">
            <a:avLst/>
          </a:prstGeom>
          <a:noFill/>
        </p:spPr>
      </p:pic>
      <p:pic>
        <p:nvPicPr>
          <p:cNvPr id="3082" name="Picture 10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43000"/>
            <a:ext cx="762000" cy="762000"/>
          </a:xfrm>
          <a:prstGeom prst="rect">
            <a:avLst/>
          </a:prstGeom>
          <a:noFill/>
        </p:spPr>
      </p:pic>
      <p:pic>
        <p:nvPicPr>
          <p:cNvPr id="3083" name="Picture 11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81800" y="914400"/>
            <a:ext cx="762000" cy="762000"/>
          </a:xfrm>
          <a:prstGeom prst="rect">
            <a:avLst/>
          </a:prstGeom>
          <a:noFill/>
        </p:spPr>
      </p:pic>
      <p:pic>
        <p:nvPicPr>
          <p:cNvPr id="3084" name="Picture 12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609600"/>
            <a:ext cx="762000" cy="762000"/>
          </a:xfrm>
          <a:prstGeom prst="rect">
            <a:avLst/>
          </a:prstGeom>
          <a:noFill/>
        </p:spPr>
      </p:pic>
      <p:pic>
        <p:nvPicPr>
          <p:cNvPr id="3085" name="Picture 13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762000"/>
            <a:ext cx="762000" cy="762000"/>
          </a:xfrm>
          <a:prstGeom prst="rect">
            <a:avLst/>
          </a:prstGeom>
          <a:noFill/>
        </p:spPr>
      </p:pic>
      <p:pic>
        <p:nvPicPr>
          <p:cNvPr id="3086" name="Picture 14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96200" y="1447800"/>
            <a:ext cx="762000" cy="762000"/>
          </a:xfrm>
          <a:prstGeom prst="rect">
            <a:avLst/>
          </a:prstGeom>
          <a:noFill/>
        </p:spPr>
      </p:pic>
      <p:pic>
        <p:nvPicPr>
          <p:cNvPr id="3087" name="Picture 15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0" y="1676400"/>
            <a:ext cx="762000" cy="762000"/>
          </a:xfrm>
          <a:prstGeom prst="rect">
            <a:avLst/>
          </a:prstGeom>
          <a:noFill/>
        </p:spPr>
      </p:pic>
      <p:pic>
        <p:nvPicPr>
          <p:cNvPr id="3088" name="Picture 16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981200"/>
            <a:ext cx="762000" cy="762000"/>
          </a:xfrm>
          <a:prstGeom prst="rect">
            <a:avLst/>
          </a:prstGeom>
          <a:noFill/>
        </p:spPr>
      </p:pic>
      <p:pic>
        <p:nvPicPr>
          <p:cNvPr id="3089" name="Picture 17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57800" y="2286000"/>
            <a:ext cx="762000" cy="762000"/>
          </a:xfrm>
          <a:prstGeom prst="rect">
            <a:avLst/>
          </a:prstGeom>
          <a:noFill/>
        </p:spPr>
      </p:pic>
      <p:pic>
        <p:nvPicPr>
          <p:cNvPr id="3090" name="Picture 18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00600" y="2133600"/>
            <a:ext cx="762000" cy="762000"/>
          </a:xfrm>
          <a:prstGeom prst="rect">
            <a:avLst/>
          </a:prstGeom>
          <a:noFill/>
        </p:spPr>
      </p:pic>
      <p:pic>
        <p:nvPicPr>
          <p:cNvPr id="3091" name="Picture 19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9000" y="2286000"/>
            <a:ext cx="762000" cy="762000"/>
          </a:xfrm>
          <a:prstGeom prst="rect">
            <a:avLst/>
          </a:prstGeom>
          <a:noFill/>
        </p:spPr>
      </p:pic>
      <p:pic>
        <p:nvPicPr>
          <p:cNvPr id="3092" name="Picture 20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2667000"/>
            <a:ext cx="762000" cy="762000"/>
          </a:xfrm>
          <a:prstGeom prst="rect">
            <a:avLst/>
          </a:prstGeom>
          <a:noFill/>
        </p:spPr>
      </p:pic>
      <p:pic>
        <p:nvPicPr>
          <p:cNvPr id="3093" name="Picture 21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7400" y="2895600"/>
            <a:ext cx="762000" cy="762000"/>
          </a:xfrm>
          <a:prstGeom prst="rect">
            <a:avLst/>
          </a:prstGeom>
          <a:noFill/>
        </p:spPr>
      </p:pic>
      <p:pic>
        <p:nvPicPr>
          <p:cNvPr id="3094" name="Picture 22" descr="D:\HA NGA\STUDIES\hanga\hình động\hover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0200" y="2590800"/>
            <a:ext cx="762000" cy="762000"/>
          </a:xfrm>
          <a:prstGeom prst="rect">
            <a:avLst/>
          </a:prstGeom>
          <a:noFill/>
        </p:spPr>
      </p:pic>
      <p:pic>
        <p:nvPicPr>
          <p:cNvPr id="25" name="Picture 2" descr="D:\HA NGA\STUDIES\hanga\hình động\b7baddi012gz9-1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762000" cy="2857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1169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2"/>
          <p:cNvSpPr>
            <a:spLocks noGrp="1"/>
          </p:cNvSpPr>
          <p:nvPr>
            <p:ph idx="1"/>
          </p:nvPr>
        </p:nvSpPr>
        <p:spPr>
          <a:xfrm>
            <a:off x="457200" y="152400"/>
            <a:ext cx="8229600" cy="8382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NỘI DUNG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THỰC</a:t>
            </a:r>
            <a:r>
              <a:rPr lang="en-US" b="1" dirty="0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C00000"/>
                </a:solidFill>
                <a:latin typeface="Times New Roman" pitchFamily="18" charset="0"/>
                <a:ea typeface="Arial Unicode MS" pitchFamily="34" charset="-128"/>
                <a:cs typeface="Times New Roman" pitchFamily="18" charset="0"/>
              </a:rPr>
              <a:t>HIỆN</a:t>
            </a:r>
            <a:endParaRPr lang="en-US" b="1" dirty="0" smtClean="0">
              <a:solidFill>
                <a:srgbClr val="C00000"/>
              </a:solidFill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ctr">
              <a:buFont typeface="Arial" charset="0"/>
              <a:buAutoNum type="arabicPeriod"/>
            </a:pPr>
            <a:endParaRPr lang="en-US" dirty="0" smtClean="0">
              <a:ea typeface="Arial Unicode MS" pitchFamily="34" charset="-128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algn="just">
              <a:buFont typeface="Arial" charset="0"/>
              <a:buNone/>
            </a:pPr>
            <a:endParaRPr lang="en-US" dirty="0" smtClean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</p:txBody>
      </p:sp>
      <p:sp>
        <p:nvSpPr>
          <p:cNvPr id="8198" name="AutoShape 8"/>
          <p:cNvSpPr>
            <a:spLocks noChangeArrowheads="1"/>
          </p:cNvSpPr>
          <p:nvPr/>
        </p:nvSpPr>
        <p:spPr bwMode="gray">
          <a:xfrm>
            <a:off x="2438400" y="4876800"/>
            <a:ext cx="547164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Char char="•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HÀNH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 typeface="Arial" charset="0"/>
              <a:buChar char="•"/>
            </a:pPr>
            <a:r>
              <a:rPr lang="en-US" dirty="0" err="1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dirty="0" smtClean="0">
                <a:solidFill>
                  <a:schemeClr val="accent4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BÀY KẾT QUẢ</a:t>
            </a:r>
            <a:endParaRPr lang="en-US" dirty="0">
              <a:solidFill>
                <a:schemeClr val="accent4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200" name="AutoShape 10"/>
          <p:cNvSpPr>
            <a:spLocks noChangeArrowheads="1"/>
          </p:cNvSpPr>
          <p:nvPr/>
        </p:nvSpPr>
        <p:spPr bwMode="gray">
          <a:xfrm>
            <a:off x="2667000" y="2133600"/>
            <a:ext cx="5466636" cy="86874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endParaRPr lang="en-US" dirty="0">
              <a:solidFill>
                <a:srgbClr val="C00000"/>
              </a:solidFill>
              <a:latin typeface="Calibri" pitchFamily="34" charset="0"/>
            </a:endParaRPr>
          </a:p>
          <a:p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-2133600" y="762001"/>
            <a:ext cx="4910138" cy="6096000"/>
            <a:chOff x="-577850" y="1317625"/>
            <a:chExt cx="4910138" cy="4824413"/>
          </a:xfrm>
        </p:grpSpPr>
        <p:sp>
          <p:nvSpPr>
            <p:cNvPr id="4" name="AutoShape 4"/>
            <p:cNvSpPr>
              <a:spLocks noChangeArrowheads="1"/>
            </p:cNvSpPr>
            <p:nvPr/>
          </p:nvSpPr>
          <p:spPr bwMode="ltGray">
            <a:xfrm rot="5400000">
              <a:off x="-604838" y="1344613"/>
              <a:ext cx="4824413" cy="4770438"/>
            </a:xfrm>
            <a:custGeom>
              <a:avLst/>
              <a:gdLst>
                <a:gd name="G0" fmla="+- 10478 0 0"/>
                <a:gd name="G1" fmla="+- -11739500 0 0"/>
                <a:gd name="G2" fmla="+- 0 0 -11739500"/>
                <a:gd name="T0" fmla="*/ 0 256 1"/>
                <a:gd name="T1" fmla="*/ 180 256 1"/>
                <a:gd name="G3" fmla="+- -11739500 T0 T1"/>
                <a:gd name="T2" fmla="*/ 0 256 1"/>
                <a:gd name="T3" fmla="*/ 90 256 1"/>
                <a:gd name="G4" fmla="+- -11739500 T2 T3"/>
                <a:gd name="G5" fmla="*/ G4 2 1"/>
                <a:gd name="T4" fmla="*/ 90 256 1"/>
                <a:gd name="T5" fmla="*/ 0 256 1"/>
                <a:gd name="G6" fmla="+- -11739500 T4 T5"/>
                <a:gd name="G7" fmla="*/ G6 2 1"/>
                <a:gd name="G8" fmla="abs -11739500"/>
                <a:gd name="T6" fmla="*/ 0 256 1"/>
                <a:gd name="T7" fmla="*/ 90 256 1"/>
                <a:gd name="G9" fmla="+- G8 T6 T7"/>
                <a:gd name="G10" fmla="?: G9 G7 G5"/>
                <a:gd name="T8" fmla="*/ 0 256 1"/>
                <a:gd name="T9" fmla="*/ 360 256 1"/>
                <a:gd name="G11" fmla="+- G10 T8 T9"/>
                <a:gd name="G12" fmla="?: G10 G11 G10"/>
                <a:gd name="T10" fmla="*/ 0 256 1"/>
                <a:gd name="T11" fmla="*/ 360 256 1"/>
                <a:gd name="G13" fmla="+- G12 T10 T11"/>
                <a:gd name="G14" fmla="?: G12 G13 G12"/>
                <a:gd name="G15" fmla="+- 0 0 G14"/>
                <a:gd name="G16" fmla="+- 10800 0 0"/>
                <a:gd name="G17" fmla="+- 10800 0 10478"/>
                <a:gd name="G18" fmla="*/ 10478 1 2"/>
                <a:gd name="G19" fmla="+- G18 5400 0"/>
                <a:gd name="G20" fmla="cos G19 -11739500"/>
                <a:gd name="G21" fmla="sin G19 -11739500"/>
                <a:gd name="G22" fmla="+- G20 10800 0"/>
                <a:gd name="G23" fmla="+- G21 10800 0"/>
                <a:gd name="G24" fmla="+- 10800 0 G20"/>
                <a:gd name="G25" fmla="+- 10478 10800 0"/>
                <a:gd name="G26" fmla="?: G9 G17 G25"/>
                <a:gd name="G27" fmla="?: G9 0 21600"/>
                <a:gd name="G28" fmla="cos 10800 -11739500"/>
                <a:gd name="G29" fmla="sin 10800 -11739500"/>
                <a:gd name="G30" fmla="sin 10478 -11739500"/>
                <a:gd name="G31" fmla="+- G28 10800 0"/>
                <a:gd name="G32" fmla="+- G29 10800 0"/>
                <a:gd name="G33" fmla="+- G30 10800 0"/>
                <a:gd name="G34" fmla="?: G4 0 G31"/>
                <a:gd name="G35" fmla="?: -11739500 G34 0"/>
                <a:gd name="G36" fmla="?: G6 G35 G31"/>
                <a:gd name="G37" fmla="+- 21600 0 G36"/>
                <a:gd name="G38" fmla="?: G4 0 G33"/>
                <a:gd name="G39" fmla="?: -11739500 G38 G32"/>
                <a:gd name="G40" fmla="?: G6 G39 0"/>
                <a:gd name="G41" fmla="?: G4 G32 21600"/>
                <a:gd name="G42" fmla="?: G6 G41 G33"/>
                <a:gd name="T12" fmla="*/ 10800 w 21600"/>
                <a:gd name="T13" fmla="*/ 0 h 21600"/>
                <a:gd name="T14" fmla="*/ 162 w 21600"/>
                <a:gd name="T15" fmla="*/ 10638 h 21600"/>
                <a:gd name="T16" fmla="*/ 10800 w 21600"/>
                <a:gd name="T17" fmla="*/ 322 h 21600"/>
                <a:gd name="T18" fmla="*/ 21438 w 21600"/>
                <a:gd name="T19" fmla="*/ 10638 h 21600"/>
                <a:gd name="T20" fmla="*/ G36 w 21600"/>
                <a:gd name="T21" fmla="*/ G40 h 21600"/>
                <a:gd name="T22" fmla="*/ G37 w 21600"/>
                <a:gd name="T23" fmla="*/ G42 h 21600"/>
              </a:gdLst>
              <a:ahLst/>
              <a:cxnLst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T20" t="T21" r="T22" b="T23"/>
              <a:pathLst>
                <a:path w="21600" h="21600">
                  <a:moveTo>
                    <a:pt x="323" y="10641"/>
                  </a:moveTo>
                  <a:cubicBezTo>
                    <a:pt x="410" y="4916"/>
                    <a:pt x="5075" y="321"/>
                    <a:pt x="10800" y="322"/>
                  </a:cubicBezTo>
                  <a:cubicBezTo>
                    <a:pt x="16524" y="322"/>
                    <a:pt x="21189" y="4916"/>
                    <a:pt x="21276" y="10641"/>
                  </a:cubicBezTo>
                  <a:lnTo>
                    <a:pt x="21598" y="10636"/>
                  </a:lnTo>
                  <a:cubicBezTo>
                    <a:pt x="21509" y="4736"/>
                    <a:pt x="16700" y="-1"/>
                    <a:pt x="10799" y="0"/>
                  </a:cubicBezTo>
                  <a:cubicBezTo>
                    <a:pt x="4899" y="0"/>
                    <a:pt x="90" y="4736"/>
                    <a:pt x="1" y="10636"/>
                  </a:cubicBezTo>
                  <a:close/>
                </a:path>
              </a:pathLst>
            </a:custGeom>
            <a:gradFill rotWithShape="1">
              <a:gsLst>
                <a:gs pos="0">
                  <a:schemeClr val="bg2">
                    <a:gamma/>
                    <a:tint val="45490"/>
                    <a:invGamma/>
                  </a:schemeClr>
                </a:gs>
                <a:gs pos="50000">
                  <a:schemeClr val="bg2"/>
                </a:gs>
                <a:gs pos="100000">
                  <a:schemeClr val="bg2">
                    <a:gamma/>
                    <a:tint val="45490"/>
                    <a:invGamma/>
                  </a:schemeClr>
                </a:gs>
              </a:gsLst>
              <a:lin ang="0" scaled="1"/>
            </a:gradFill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SG">
                <a:latin typeface="Arial" pitchFamily="34" charset="0"/>
              </a:endParaRPr>
            </a:p>
          </p:txBody>
        </p:sp>
        <p:grpSp>
          <p:nvGrpSpPr>
            <p:cNvPr id="8201" name="Group 11"/>
            <p:cNvGrpSpPr>
              <a:grpSpLocks/>
            </p:cNvGrpSpPr>
            <p:nvPr/>
          </p:nvGrpSpPr>
          <p:grpSpPr bwMode="auto">
            <a:xfrm>
              <a:off x="3265488" y="1779588"/>
              <a:ext cx="381000" cy="381000"/>
              <a:chOff x="2078" y="1680"/>
              <a:chExt cx="1615" cy="1615"/>
            </a:xfrm>
          </p:grpSpPr>
          <p:sp>
            <p:nvSpPr>
              <p:cNvPr id="8231" name="Oval 12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32" name="Oval 13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3" name="Oval 14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>
                  <a:latin typeface="Arial" pitchFamily="34" charset="0"/>
                </a:endParaRPr>
              </a:p>
            </p:txBody>
          </p:sp>
          <p:sp>
            <p:nvSpPr>
              <p:cNvPr id="8234" name="Oval 15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FFCC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15" name="Oval 16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>
                  <a:latin typeface="Arial" pitchFamily="34" charset="0"/>
                </a:endParaRPr>
              </a:p>
            </p:txBody>
          </p:sp>
          <p:sp>
            <p:nvSpPr>
              <p:cNvPr id="8236" name="Oval 17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FFCC00"/>
                  </a:gs>
                  <a:gs pos="100000">
                    <a:srgbClr val="7C6300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202" name="Group 18"/>
            <p:cNvGrpSpPr>
              <a:grpSpLocks/>
            </p:cNvGrpSpPr>
            <p:nvPr/>
          </p:nvGrpSpPr>
          <p:grpSpPr bwMode="auto">
            <a:xfrm>
              <a:off x="3798888" y="2566988"/>
              <a:ext cx="381000" cy="381000"/>
              <a:chOff x="2078" y="1680"/>
              <a:chExt cx="1615" cy="1615"/>
            </a:xfrm>
          </p:grpSpPr>
          <p:sp>
            <p:nvSpPr>
              <p:cNvPr id="8225" name="Oval 19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26" name="Oval 20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0" name="Oval 21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>
                  <a:latin typeface="Arial" pitchFamily="34" charset="0"/>
                </a:endParaRPr>
              </a:p>
            </p:txBody>
          </p:sp>
          <p:sp>
            <p:nvSpPr>
              <p:cNvPr id="8228" name="Oval 22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48BE67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2" name="Oval 23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>
                  <a:latin typeface="Arial" pitchFamily="34" charset="0"/>
                </a:endParaRPr>
              </a:p>
            </p:txBody>
          </p:sp>
          <p:sp>
            <p:nvSpPr>
              <p:cNvPr id="8230" name="Oval 24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48BE67"/>
                  </a:gs>
                  <a:gs pos="100000">
                    <a:srgbClr val="235C32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203" name="Group 25"/>
            <p:cNvGrpSpPr>
              <a:grpSpLocks/>
            </p:cNvGrpSpPr>
            <p:nvPr/>
          </p:nvGrpSpPr>
          <p:grpSpPr bwMode="auto">
            <a:xfrm>
              <a:off x="3951288" y="3405188"/>
              <a:ext cx="381000" cy="381000"/>
              <a:chOff x="2078" y="1680"/>
              <a:chExt cx="1615" cy="1615"/>
            </a:xfrm>
          </p:grpSpPr>
          <p:sp>
            <p:nvSpPr>
              <p:cNvPr id="8219" name="Oval 26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20" name="Oval 27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7" name="Oval 28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>
                  <a:latin typeface="Arial" pitchFamily="34" charset="0"/>
                </a:endParaRPr>
              </a:p>
            </p:txBody>
          </p:sp>
          <p:sp>
            <p:nvSpPr>
              <p:cNvPr id="8222" name="Oval 29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0F5368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29" name="Oval 30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>
                  <a:latin typeface="Arial" pitchFamily="34" charset="0"/>
                </a:endParaRPr>
              </a:p>
            </p:txBody>
          </p:sp>
          <p:sp>
            <p:nvSpPr>
              <p:cNvPr id="8224" name="Oval 31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21B3E1"/>
                  </a:gs>
                  <a:gs pos="100000">
                    <a:srgbClr val="1057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204" name="Group 32"/>
            <p:cNvGrpSpPr>
              <a:grpSpLocks/>
            </p:cNvGrpSpPr>
            <p:nvPr/>
          </p:nvGrpSpPr>
          <p:grpSpPr bwMode="auto">
            <a:xfrm>
              <a:off x="3798888" y="4243388"/>
              <a:ext cx="381000" cy="381000"/>
              <a:chOff x="2078" y="1680"/>
              <a:chExt cx="1615" cy="1615"/>
            </a:xfrm>
          </p:grpSpPr>
          <p:sp>
            <p:nvSpPr>
              <p:cNvPr id="8213" name="Oval 33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14" name="Oval 34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4" name="Oval 35"/>
              <p:cNvSpPr>
                <a:spLocks noChangeArrowheads="1"/>
              </p:cNvSpPr>
              <p:nvPr/>
            </p:nvSpPr>
            <p:spPr bwMode="gray">
              <a:xfrm>
                <a:off x="2253" y="1855"/>
                <a:ext cx="1265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>
                  <a:latin typeface="Arial" pitchFamily="34" charset="0"/>
                </a:endParaRPr>
              </a:p>
            </p:txBody>
          </p:sp>
          <p:sp>
            <p:nvSpPr>
              <p:cNvPr id="8216" name="Oval 36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8D67E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36" name="Oval 37"/>
              <p:cNvSpPr>
                <a:spLocks noChangeArrowheads="1"/>
              </p:cNvSpPr>
              <p:nvPr/>
            </p:nvSpPr>
            <p:spPr bwMode="gray">
              <a:xfrm>
                <a:off x="2334" y="1936"/>
                <a:ext cx="1097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>
                  <a:latin typeface="Arial" pitchFamily="34" charset="0"/>
                </a:endParaRPr>
              </a:p>
            </p:txBody>
          </p:sp>
          <p:sp>
            <p:nvSpPr>
              <p:cNvPr id="8218" name="Oval 38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8D67E1"/>
                  </a:gs>
                  <a:gs pos="100000">
                    <a:srgbClr val="45326D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  <p:grpSp>
          <p:nvGrpSpPr>
            <p:cNvPr id="8205" name="Group 39"/>
            <p:cNvGrpSpPr>
              <a:grpSpLocks/>
            </p:cNvGrpSpPr>
            <p:nvPr/>
          </p:nvGrpSpPr>
          <p:grpSpPr bwMode="auto">
            <a:xfrm>
              <a:off x="3341688" y="5018088"/>
              <a:ext cx="355600" cy="381000"/>
              <a:chOff x="2078" y="1680"/>
              <a:chExt cx="1615" cy="1615"/>
            </a:xfrm>
          </p:grpSpPr>
          <p:sp>
            <p:nvSpPr>
              <p:cNvPr id="8207" name="Oval 40"/>
              <p:cNvSpPr>
                <a:spLocks noChangeArrowheads="1"/>
              </p:cNvSpPr>
              <p:nvPr/>
            </p:nvSpPr>
            <p:spPr bwMode="gray">
              <a:xfrm>
                <a:off x="2078" y="1680"/>
                <a:ext cx="1615" cy="1615"/>
              </a:xfrm>
              <a:prstGeom prst="ellipse">
                <a:avLst/>
              </a:prstGeom>
              <a:gradFill rotWithShape="1">
                <a:gsLst>
                  <a:gs pos="0">
                    <a:srgbClr val="767676"/>
                  </a:gs>
                  <a:gs pos="50000">
                    <a:srgbClr val="FFFFFF"/>
                  </a:gs>
                  <a:gs pos="100000">
                    <a:srgbClr val="767676"/>
                  </a:gs>
                </a:gsLst>
                <a:lin ang="5400000" scaled="1"/>
              </a:gradFill>
              <a:ln w="57150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8208" name="Oval 41"/>
              <p:cNvSpPr>
                <a:spLocks noChangeArrowheads="1"/>
              </p:cNvSpPr>
              <p:nvPr/>
            </p:nvSpPr>
            <p:spPr bwMode="gray">
              <a:xfrm>
                <a:off x="2170" y="1771"/>
                <a:ext cx="1430" cy="1430"/>
              </a:xfrm>
              <a:prstGeom prst="ellipse">
                <a:avLst/>
              </a:prstGeom>
              <a:gradFill rotWithShape="1">
                <a:gsLst>
                  <a:gs pos="0">
                    <a:srgbClr val="A2A2A2"/>
                  </a:gs>
                  <a:gs pos="50000">
                    <a:srgbClr val="FFFFFF"/>
                  </a:gs>
                  <a:gs pos="100000">
                    <a:srgbClr val="A2A2A2"/>
                  </a:gs>
                </a:gsLst>
                <a:lin ang="0" scaled="1"/>
              </a:gradFill>
              <a:ln w="9525" algn="ctr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1" name="Oval 42"/>
              <p:cNvSpPr>
                <a:spLocks noChangeArrowheads="1"/>
              </p:cNvSpPr>
              <p:nvPr/>
            </p:nvSpPr>
            <p:spPr bwMode="gray">
              <a:xfrm>
                <a:off x="2251" y="1855"/>
                <a:ext cx="1262" cy="1265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tint val="0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tint val="0"/>
                      <a:invGamma/>
                    </a:schemeClr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>
                  <a:latin typeface="Arial" pitchFamily="34" charset="0"/>
                </a:endParaRPr>
              </a:p>
            </p:txBody>
          </p:sp>
          <p:sp>
            <p:nvSpPr>
              <p:cNvPr id="8210" name="Oval 43"/>
              <p:cNvSpPr>
                <a:spLocks noChangeArrowheads="1"/>
              </p:cNvSpPr>
              <p:nvPr/>
            </p:nvSpPr>
            <p:spPr bwMode="gray">
              <a:xfrm>
                <a:off x="2254" y="1856"/>
                <a:ext cx="1262" cy="1264"/>
              </a:xfrm>
              <a:prstGeom prst="ellipse">
                <a:avLst/>
              </a:prstGeom>
              <a:gradFill rotWithShape="1">
                <a:gsLst>
                  <a:gs pos="0">
                    <a:srgbClr val="000000"/>
                  </a:gs>
                  <a:gs pos="100000">
                    <a:srgbClr val="E35E23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wrap="none"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  <p:sp>
            <p:nvSpPr>
              <p:cNvPr id="43" name="Oval 44"/>
              <p:cNvSpPr>
                <a:spLocks noChangeArrowheads="1"/>
              </p:cNvSpPr>
              <p:nvPr/>
            </p:nvSpPr>
            <p:spPr bwMode="gray">
              <a:xfrm>
                <a:off x="2338" y="1936"/>
                <a:ext cx="1096" cy="1104"/>
              </a:xfrm>
              <a:prstGeom prst="ellipse">
                <a:avLst/>
              </a:prstGeom>
              <a:gradFill rotWithShape="1">
                <a:gsLst>
                  <a:gs pos="0">
                    <a:schemeClr val="hlink">
                      <a:gamma/>
                      <a:shade val="54118"/>
                      <a:invGamma/>
                    </a:schemeClr>
                  </a:gs>
                  <a:gs pos="50000">
                    <a:schemeClr val="hlink"/>
                  </a:gs>
                  <a:gs pos="100000">
                    <a:schemeClr val="hlink">
                      <a:gamma/>
                      <a:shade val="54118"/>
                      <a:invGamma/>
                    </a:schemeClr>
                  </a:gs>
                </a:gsLst>
                <a:lin ang="189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SG">
                  <a:latin typeface="Arial" pitchFamily="34" charset="0"/>
                </a:endParaRPr>
              </a:p>
            </p:txBody>
          </p:sp>
          <p:sp>
            <p:nvSpPr>
              <p:cNvPr id="8212" name="Oval 45"/>
              <p:cNvSpPr>
                <a:spLocks noChangeArrowheads="1"/>
              </p:cNvSpPr>
              <p:nvPr/>
            </p:nvSpPr>
            <p:spPr bwMode="gray">
              <a:xfrm>
                <a:off x="2337" y="1939"/>
                <a:ext cx="1096" cy="1098"/>
              </a:xfrm>
              <a:prstGeom prst="ellipse">
                <a:avLst/>
              </a:prstGeom>
              <a:gradFill rotWithShape="1">
                <a:gsLst>
                  <a:gs pos="0">
                    <a:srgbClr val="E35E23"/>
                  </a:gs>
                  <a:gs pos="100000">
                    <a:srgbClr val="6E2E11"/>
                  </a:gs>
                </a:gsLst>
                <a:lin ang="2700000" scaled="1"/>
              </a:gradFill>
              <a:ln w="38100" algn="ctr">
                <a:noFill/>
                <a:round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endParaRPr lang="en-US">
                  <a:latin typeface="Calibri" pitchFamily="34" charset="0"/>
                </a:endParaRPr>
              </a:p>
            </p:txBody>
          </p:sp>
        </p:grpSp>
      </p:grpSp>
      <p:sp>
        <p:nvSpPr>
          <p:cNvPr id="44" name="AutoShape 10"/>
          <p:cNvSpPr>
            <a:spLocks noChangeArrowheads="1"/>
          </p:cNvSpPr>
          <p:nvPr/>
        </p:nvSpPr>
        <p:spPr bwMode="gray">
          <a:xfrm>
            <a:off x="2133600" y="990600"/>
            <a:ext cx="6781800" cy="926392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0" hangingPunct="0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ĐỊA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TẠI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0" hangingPunct="0"/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TIỂU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HỌC</a:t>
            </a:r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5" name="AutoShape 10"/>
          <p:cNvSpPr>
            <a:spLocks noChangeArrowheads="1"/>
          </p:cNvSpPr>
          <p:nvPr/>
        </p:nvSpPr>
        <p:spPr bwMode="gray">
          <a:xfrm>
            <a:off x="1981200" y="5867400"/>
            <a:ext cx="5841853" cy="5080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eaLnBrk="0" hangingPunct="0"/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XÉT</a:t>
            </a:r>
            <a:endParaRPr lang="en-US" dirty="0">
              <a:solidFill>
                <a:srgbClr val="002060"/>
              </a:solidFill>
              <a:latin typeface="Calibri" pitchFamily="34" charset="0"/>
            </a:endParaRPr>
          </a:p>
        </p:txBody>
      </p:sp>
      <p:sp>
        <p:nvSpPr>
          <p:cNvPr id="46" name="AutoShape 8"/>
          <p:cNvSpPr>
            <a:spLocks noChangeArrowheads="1"/>
          </p:cNvSpPr>
          <p:nvPr/>
        </p:nvSpPr>
        <p:spPr bwMode="gray">
          <a:xfrm>
            <a:off x="2743200" y="3124200"/>
            <a:ext cx="6400800" cy="1447799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Font typeface="Arial" charset="0"/>
              <a:buChar char="•"/>
            </a:pPr>
            <a:r>
              <a:rPr lang="en-US" sz="1600" cap="all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HCM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TP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HCM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gẮn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ngoài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lỊch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đỊa</a:t>
            </a:r>
            <a:r>
              <a:rPr lang="en-US" cap="all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cap="all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M:\BAN BT KHXH\MINH HIEU\phong 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6688" y="-11289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5000" y="1447800"/>
            <a:ext cx="6934200" cy="4983163"/>
          </a:xfrm>
        </p:spPr>
        <p:txBody>
          <a:bodyPr rtlCol="0">
            <a:normAutofit fontScale="92500" lnSpcReduction="1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vi-VN" sz="2800" i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Căn</a:t>
            </a:r>
            <a:r>
              <a:rPr lang="en-US" sz="2800" i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cứ pháp lí: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i="1" dirty="0" smtClean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i="1" dirty="0" smtClean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r>
              <a:rPr lang="en-US" sz="2800" b="1" i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 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Quyết định số </a:t>
            </a:r>
            <a:r>
              <a:rPr lang="en-US" sz="2800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16/</a:t>
            </a:r>
            <a:r>
              <a:rPr lang="en-US" sz="2800" i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QĐ-BGDĐT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ngày 5/5/2006 của Bộ Giáo dục và Đào tạo về việc ban hành Chương trình giáo dục phổ thông</a:t>
            </a:r>
            <a:r>
              <a:rPr lang="en-US" sz="2800" i="1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; </a:t>
            </a: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b="1" i="1" dirty="0">
                <a:solidFill>
                  <a:srgbClr val="00B0F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2. 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Công văn số </a:t>
            </a:r>
            <a:r>
              <a:rPr lang="en-US" sz="2800" i="1" dirty="0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5977/</a:t>
            </a:r>
            <a:r>
              <a:rPr lang="en-US" sz="2800" i="1" dirty="0" err="1">
                <a:solidFill>
                  <a:srgbClr val="FF000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BGDĐT-GDTrH</a:t>
            </a:r>
            <a:r>
              <a:rPr lang="en-US" sz="2800" i="1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ngày 07/7/2008 của Bộ Giáo dục và Đào tạo về việc “Hướng dẫn thực hiện nội dung giáo dục địa phương”;</a:t>
            </a: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endParaRPr lang="en-US" sz="2800" i="1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marL="0" indent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sz="2800" i="1" dirty="0" smtClean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* Căn cứ  thực  tiễn </a:t>
            </a:r>
            <a:r>
              <a:rPr lang="en-US" sz="2800" i="1" dirty="0">
                <a:solidFill>
                  <a:srgbClr val="7030A0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thực hiện.</a:t>
            </a:r>
            <a:endParaRPr lang="en-US" sz="2800" dirty="0">
              <a:solidFill>
                <a:srgbClr val="7030A0"/>
              </a:solidFill>
            </a:endParaRPr>
          </a:p>
          <a:p>
            <a:pPr algn="ctr"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2800" dirty="0">
              <a:latin typeface="+mj-lt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" name="AutoShape 10"/>
          <p:cNvSpPr>
            <a:spLocks noChangeArrowheads="1"/>
          </p:cNvSpPr>
          <p:nvPr/>
        </p:nvSpPr>
        <p:spPr bwMode="gray">
          <a:xfrm>
            <a:off x="1447801" y="381000"/>
            <a:ext cx="6858000" cy="914400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MỘT SỐ VĂN BẢN CHỈ ĐẠO ĐƯA CHƯƠNG TRÌNH </a:t>
            </a:r>
            <a:b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GIÁO DỤC ĐỊA </a:t>
            </a:r>
            <a:r>
              <a:rPr lang="en-US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PHƯƠNG VÀO TRƯỜNG HỌC</a:t>
            </a:r>
            <a:endParaRPr lang="en-US" sz="2200" dirty="0">
              <a:solidFill>
                <a:srgbClr val="00206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221163"/>
          </a:xfrm>
        </p:spPr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rgbClr val="0070C0"/>
                </a:solidFill>
              </a:rPr>
              <a:t>- Trong lớp học </a:t>
            </a:r>
            <a:r>
              <a:rPr lang="en-US" dirty="0" smtClean="0"/>
              <a:t>(trong chương trình học)</a:t>
            </a:r>
          </a:p>
          <a:p>
            <a:pPr marL="0" indent="0">
              <a:buNone/>
            </a:pPr>
            <a:r>
              <a:rPr lang="en-US" dirty="0" smtClean="0"/>
              <a:t>	+ Lớp 4:  </a:t>
            </a:r>
            <a:r>
              <a:rPr lang="en-US" dirty="0" err="1" smtClean="0">
                <a:solidFill>
                  <a:srgbClr val="00B050"/>
                </a:solidFill>
              </a:rPr>
              <a:t>Thành</a:t>
            </a:r>
            <a:r>
              <a:rPr lang="en-US" dirty="0" smtClean="0">
                <a:solidFill>
                  <a:srgbClr val="00B050"/>
                </a:solidFill>
              </a:rPr>
              <a:t> phố Hồ Chí Minh.</a:t>
            </a:r>
          </a:p>
          <a:p>
            <a:pPr marL="0" indent="0">
              <a:buNone/>
            </a:pPr>
            <a:r>
              <a:rPr lang="en-US" dirty="0" smtClean="0"/>
              <a:t>	+ Lớp 5: 	* Lịch sử (2 tiết)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		* Địa lí (2 tiết)</a:t>
            </a:r>
          </a:p>
          <a:p>
            <a:pPr marL="0" indent="0" algn="just">
              <a:buNone/>
            </a:pPr>
            <a:r>
              <a:rPr lang="en-US" dirty="0" smtClean="0"/>
              <a:t>	+ Lớp 1, 2, 3:  </a:t>
            </a:r>
            <a:r>
              <a:rPr lang="en-US" dirty="0" err="1" smtClean="0"/>
              <a:t>tích</a:t>
            </a:r>
            <a:r>
              <a:rPr lang="en-US" dirty="0" smtClean="0"/>
              <a:t> hợp, lồng ghép </a:t>
            </a:r>
            <a:r>
              <a:rPr lang="en-US" dirty="0" err="1" smtClean="0"/>
              <a:t>kiến</a:t>
            </a:r>
            <a:r>
              <a:rPr lang="en-US" dirty="0" smtClean="0"/>
              <a:t> </a:t>
            </a:r>
            <a:r>
              <a:rPr lang="en-US" dirty="0" err="1" smtClean="0"/>
              <a:t>thức</a:t>
            </a:r>
            <a:r>
              <a:rPr lang="en-US" dirty="0" smtClean="0"/>
              <a:t> </a:t>
            </a:r>
            <a:r>
              <a:rPr lang="en-US" dirty="0" err="1" smtClean="0"/>
              <a:t>vào</a:t>
            </a:r>
            <a:r>
              <a:rPr lang="en-US" dirty="0" smtClean="0"/>
              <a:t>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bài</a:t>
            </a:r>
            <a:r>
              <a:rPr lang="en-US" dirty="0" smtClean="0"/>
              <a:t>, </a:t>
            </a:r>
            <a:r>
              <a:rPr lang="en-US" dirty="0" err="1" smtClean="0"/>
              <a:t>các</a:t>
            </a:r>
            <a:r>
              <a:rPr lang="en-US" dirty="0" smtClean="0"/>
              <a:t> </a:t>
            </a:r>
            <a:r>
              <a:rPr lang="en-US" dirty="0" err="1" smtClean="0"/>
              <a:t>môn</a:t>
            </a:r>
            <a:r>
              <a:rPr lang="en-US" dirty="0" smtClean="0"/>
              <a:t> </a:t>
            </a:r>
            <a:r>
              <a:rPr lang="en-US" dirty="0" err="1" smtClean="0"/>
              <a:t>có</a:t>
            </a:r>
            <a:r>
              <a:rPr lang="en-US" dirty="0" smtClean="0"/>
              <a:t> </a:t>
            </a:r>
            <a:r>
              <a:rPr lang="en-US" dirty="0" err="1" smtClean="0"/>
              <a:t>liên</a:t>
            </a:r>
            <a:r>
              <a:rPr lang="en-US" dirty="0" smtClean="0"/>
              <a:t> </a:t>
            </a:r>
            <a:r>
              <a:rPr lang="en-US" dirty="0" err="1" smtClean="0"/>
              <a:t>quan</a:t>
            </a:r>
            <a:r>
              <a:rPr lang="en-US" dirty="0" smtClean="0"/>
              <a:t>.</a:t>
            </a:r>
          </a:p>
          <a:p>
            <a:pPr algn="just"/>
            <a:endParaRPr lang="en-US" b="1" dirty="0">
              <a:latin typeface="Times New Roman" pitchFamily="18" charset="0"/>
              <a:ea typeface="Arial Unicode MS" pitchFamily="34" charset="-128"/>
              <a:cs typeface="Times New Roman" pitchFamily="18" charset="0"/>
            </a:endParaRP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4" name="AutoShape 10"/>
          <p:cNvSpPr>
            <a:spLocks noGrp="1" noChangeArrowheads="1"/>
          </p:cNvSpPr>
          <p:nvPr>
            <p:ph type="title"/>
          </p:nvPr>
        </p:nvSpPr>
        <p:spPr bwMode="gray"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ĐỊNH HƯỚNG THỰC HIỆN  </a:t>
            </a:r>
            <a: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sz="24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400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NỘI </a:t>
            </a:r>
            <a:r>
              <a:rPr lang="en-US" sz="2400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DUNG GIÁO DỤC ĐỊA PHƯƠNG</a:t>
            </a:r>
            <a:endParaRPr lang="en-US" sz="2400" dirty="0">
              <a:solidFill>
                <a:srgbClr val="7030A0"/>
              </a:solidFill>
              <a:latin typeface="Calibri" pitchFamily="34" charset="0"/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868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609600"/>
            <a:ext cx="8229600" cy="5516563"/>
          </a:xfrm>
        </p:spPr>
        <p:txBody>
          <a:bodyPr/>
          <a:lstStyle/>
          <a:p>
            <a:pPr algn="just"/>
            <a:r>
              <a:rPr lang="en-US" dirty="0" err="1" smtClean="0">
                <a:solidFill>
                  <a:srgbClr val="7030A0"/>
                </a:solidFill>
              </a:rPr>
              <a:t>Ví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 err="1" smtClean="0">
                <a:solidFill>
                  <a:srgbClr val="7030A0"/>
                </a:solidFill>
              </a:rPr>
              <a:t>dụ</a:t>
            </a:r>
            <a:r>
              <a:rPr lang="en-US" dirty="0" smtClean="0">
                <a:solidFill>
                  <a:srgbClr val="7030A0"/>
                </a:solidFill>
              </a:rPr>
              <a:t>: </a:t>
            </a:r>
            <a:r>
              <a:rPr lang="en-US" dirty="0" err="1" smtClean="0">
                <a:solidFill>
                  <a:srgbClr val="7030A0"/>
                </a:solidFill>
              </a:rPr>
              <a:t>GV</a:t>
            </a:r>
            <a:r>
              <a:rPr lang="en-US" dirty="0" smtClean="0">
                <a:solidFill>
                  <a:srgbClr val="7030A0"/>
                </a:solidFill>
              </a:rPr>
              <a:t> </a:t>
            </a:r>
            <a:r>
              <a:rPr lang="en-US" dirty="0">
                <a:solidFill>
                  <a:srgbClr val="7030A0"/>
                </a:solidFill>
              </a:rPr>
              <a:t>có thể lồng ghép kiến thức, liên hệ thực tế ở các môn:</a:t>
            </a:r>
          </a:p>
          <a:p>
            <a:pPr marL="0" indent="0" algn="just">
              <a:buNone/>
            </a:pPr>
            <a:r>
              <a:rPr lang="en-US" dirty="0"/>
              <a:t>*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50"/>
                </a:solidFill>
              </a:rPr>
              <a:t>Tự </a:t>
            </a:r>
            <a:r>
              <a:rPr lang="en-US" dirty="0">
                <a:solidFill>
                  <a:srgbClr val="00B050"/>
                </a:solidFill>
              </a:rPr>
              <a:t>nhiên Xã hội 1, 2, </a:t>
            </a:r>
            <a:r>
              <a:rPr lang="en-US" dirty="0" smtClean="0">
                <a:solidFill>
                  <a:srgbClr val="00B050"/>
                </a:solidFill>
              </a:rPr>
              <a:t>3</a:t>
            </a:r>
            <a:r>
              <a:rPr lang="en-US" dirty="0" smtClean="0"/>
              <a:t>: </a:t>
            </a:r>
            <a:r>
              <a:rPr lang="en-US" dirty="0"/>
              <a:t>ở các chủ đề cây cối, vật nuôi, môi trường, tỉnh, thành phố nơi bạn đang sống,…</a:t>
            </a:r>
          </a:p>
          <a:p>
            <a:pPr marL="0" indent="0" algn="just">
              <a:buNone/>
            </a:pPr>
            <a:r>
              <a:rPr lang="en-US" dirty="0" smtClean="0"/>
              <a:t>* </a:t>
            </a:r>
            <a:r>
              <a:rPr lang="en-US" dirty="0" smtClean="0">
                <a:solidFill>
                  <a:srgbClr val="00B050"/>
                </a:solidFill>
              </a:rPr>
              <a:t>Địa </a:t>
            </a:r>
            <a:r>
              <a:rPr lang="en-US" dirty="0">
                <a:solidFill>
                  <a:srgbClr val="00B050"/>
                </a:solidFill>
              </a:rPr>
              <a:t>lí 4, </a:t>
            </a:r>
            <a:r>
              <a:rPr lang="en-US" dirty="0" smtClean="0">
                <a:solidFill>
                  <a:srgbClr val="00B050"/>
                </a:solidFill>
              </a:rPr>
              <a:t>5: </a:t>
            </a:r>
            <a:r>
              <a:rPr lang="en-US" dirty="0"/>
              <a:t>ở các bài đề cập đến các yếu tố tự nhiên, các ngành kinh tế (công nghiệp, nông nghiệp, thương mại, dịch </a:t>
            </a:r>
            <a:r>
              <a:rPr lang="en-US" dirty="0" err="1"/>
              <a:t>vụ</a:t>
            </a:r>
            <a:r>
              <a:rPr lang="en-US" dirty="0" smtClean="0"/>
              <a:t>, …).</a:t>
            </a:r>
            <a:endParaRPr lang="en-US" dirty="0"/>
          </a:p>
          <a:p>
            <a:pPr marL="0" indent="0" algn="just">
              <a:buNone/>
            </a:pPr>
            <a:r>
              <a:rPr lang="en-US" b="1" dirty="0">
                <a:solidFill>
                  <a:srgbClr val="0070C0"/>
                </a:solidFill>
              </a:rPr>
              <a:t>- Ngoài lớp học: </a:t>
            </a:r>
            <a:r>
              <a:rPr lang="en-US" dirty="0"/>
              <a:t>Thực hiện thông qua các hoạt </a:t>
            </a:r>
            <a:r>
              <a:rPr lang="en-US" dirty="0" err="1"/>
              <a:t>động</a:t>
            </a:r>
            <a:r>
              <a:rPr lang="en-US" dirty="0"/>
              <a:t> </a:t>
            </a:r>
            <a:r>
              <a:rPr lang="en-US" dirty="0" err="1" smtClean="0"/>
              <a:t>ngoài</a:t>
            </a:r>
            <a:r>
              <a:rPr lang="en-US" dirty="0" smtClean="0"/>
              <a:t> </a:t>
            </a:r>
            <a:r>
              <a:rPr lang="en-US" dirty="0" err="1" smtClean="0"/>
              <a:t>giờ</a:t>
            </a:r>
            <a:r>
              <a:rPr lang="en-US" dirty="0" smtClean="0"/>
              <a:t> </a:t>
            </a:r>
            <a:r>
              <a:rPr lang="en-US" dirty="0" err="1" smtClean="0"/>
              <a:t>lên</a:t>
            </a:r>
            <a:r>
              <a:rPr lang="en-US" dirty="0" smtClean="0"/>
              <a:t> </a:t>
            </a:r>
            <a:r>
              <a:rPr lang="en-US" dirty="0" err="1" smtClean="0"/>
              <a:t>lớp</a:t>
            </a:r>
            <a:r>
              <a:rPr lang="en-US" dirty="0" smtClean="0"/>
              <a:t> :</a:t>
            </a:r>
            <a:endParaRPr lang="vi-VN" dirty="0"/>
          </a:p>
          <a:p>
            <a:pPr algn="just"/>
            <a:endParaRPr lang="vi-VN" dirty="0"/>
          </a:p>
        </p:txBody>
      </p:sp>
    </p:spTree>
    <p:extLst>
      <p:ext uri="{BB962C8B-B14F-4D97-AF65-F5344CB8AC3E}">
        <p14:creationId xmlns:p14="http://schemas.microsoft.com/office/powerpoint/2010/main" val="756494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1143000"/>
          </a:xfrm>
          <a:noFill/>
          <a:ln/>
        </p:spPr>
        <p:txBody>
          <a:bodyPr>
            <a:normAutofit/>
          </a:bodyPr>
          <a:lstStyle/>
          <a:p>
            <a:r>
              <a:rPr lang="en-US" b="1" cap="all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TÍCH HỢP, LỒNG GHÉP KIẾN THỨC</a:t>
            </a:r>
            <a:endParaRPr lang="en-US" b="1" cap="all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97315" name="Oval 3"/>
          <p:cNvSpPr>
            <a:spLocks noChangeArrowheads="1"/>
          </p:cNvSpPr>
          <p:nvPr/>
        </p:nvSpPr>
        <p:spPr bwMode="gray">
          <a:xfrm>
            <a:off x="2895600" y="4964253"/>
            <a:ext cx="5562600" cy="1325562"/>
          </a:xfrm>
          <a:prstGeom prst="ellipse">
            <a:avLst/>
          </a:prstGeom>
          <a:gradFill rotWithShape="1">
            <a:gsLst>
              <a:gs pos="0">
                <a:srgbClr val="292929">
                  <a:alpha val="70000"/>
                </a:srgbClr>
              </a:gs>
              <a:gs pos="100000">
                <a:srgbClr val="292929">
                  <a:gamma/>
                  <a:tint val="0"/>
                  <a:invGamma/>
                  <a:alpha val="50000"/>
                </a:srgbClr>
              </a:gs>
            </a:gsLst>
            <a:lin ang="2700000" scaled="1"/>
          </a:gradFill>
          <a:ln w="3175">
            <a:noFill/>
            <a:round/>
            <a:headEnd/>
            <a:tailEnd type="none" w="sm" len="sm"/>
          </a:ln>
          <a:effectLst/>
        </p:spPr>
        <p:txBody>
          <a:bodyPr vert="eaVert" wrap="none" lIns="92075" tIns="46038" rIns="92075" bIns="46038" anchor="ctr"/>
          <a:lstStyle/>
          <a:p>
            <a:endParaRPr lang="en-US"/>
          </a:p>
        </p:txBody>
      </p:sp>
      <p:sp>
        <p:nvSpPr>
          <p:cNvPr id="397316" name="Oval 4"/>
          <p:cNvSpPr>
            <a:spLocks noChangeArrowheads="1"/>
          </p:cNvSpPr>
          <p:nvPr/>
        </p:nvSpPr>
        <p:spPr bwMode="gray">
          <a:xfrm rot="-998297">
            <a:off x="2170113" y="2851290"/>
            <a:ext cx="5762625" cy="3016250"/>
          </a:xfrm>
          <a:prstGeom prst="ellipse">
            <a:avLst/>
          </a:prstGeom>
          <a:gradFill rotWithShape="0">
            <a:gsLst>
              <a:gs pos="0">
                <a:srgbClr val="CC0099"/>
              </a:gs>
              <a:gs pos="50000">
                <a:srgbClr val="CC0099">
                  <a:gamma/>
                  <a:tint val="24314"/>
                  <a:invGamma/>
                </a:srgbClr>
              </a:gs>
              <a:gs pos="100000">
                <a:srgbClr val="CC0099"/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17" name="Oval 5"/>
          <p:cNvSpPr>
            <a:spLocks noChangeArrowheads="1"/>
          </p:cNvSpPr>
          <p:nvPr/>
        </p:nvSpPr>
        <p:spPr bwMode="gray">
          <a:xfrm rot="-998297">
            <a:off x="2225675" y="2689365"/>
            <a:ext cx="5564188" cy="2922588"/>
          </a:xfrm>
          <a:prstGeom prst="ellipse">
            <a:avLst/>
          </a:prstGeom>
          <a:gradFill rotWithShape="1">
            <a:gsLst>
              <a:gs pos="0">
                <a:srgbClr val="E151B4">
                  <a:gamma/>
                  <a:shade val="63529"/>
                  <a:invGamma/>
                </a:srgbClr>
              </a:gs>
              <a:gs pos="100000">
                <a:srgbClr val="E151B4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18" name="Arc 6"/>
          <p:cNvSpPr>
            <a:spLocks/>
          </p:cNvSpPr>
          <p:nvPr/>
        </p:nvSpPr>
        <p:spPr bwMode="gray">
          <a:xfrm rot="-998297">
            <a:off x="4875213" y="2767153"/>
            <a:ext cx="2849562" cy="1538287"/>
          </a:xfrm>
          <a:custGeom>
            <a:avLst/>
            <a:gdLst>
              <a:gd name="G0" fmla="+- 0 0 0"/>
              <a:gd name="G1" fmla="+- 14335 0 0"/>
              <a:gd name="G2" fmla="+- 21600 0 0"/>
              <a:gd name="T0" fmla="*/ 16157 w 21600"/>
              <a:gd name="T1" fmla="*/ 0 h 22718"/>
              <a:gd name="T2" fmla="*/ 19907 w 21600"/>
              <a:gd name="T3" fmla="*/ 22718 h 22718"/>
              <a:gd name="T4" fmla="*/ 0 w 21600"/>
              <a:gd name="T5" fmla="*/ 14335 h 227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2718" fill="none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</a:path>
              <a:path w="21600" h="22718" stroke="0" extrusionOk="0">
                <a:moveTo>
                  <a:pt x="16157" y="-1"/>
                </a:moveTo>
                <a:cubicBezTo>
                  <a:pt x="19663" y="3951"/>
                  <a:pt x="21600" y="9051"/>
                  <a:pt x="21600" y="14335"/>
                </a:cubicBezTo>
                <a:cubicBezTo>
                  <a:pt x="21600" y="17214"/>
                  <a:pt x="21024" y="20064"/>
                  <a:pt x="19906" y="22717"/>
                </a:cubicBezTo>
                <a:lnTo>
                  <a:pt x="0" y="14335"/>
                </a:lnTo>
                <a:close/>
              </a:path>
            </a:pathLst>
          </a:custGeom>
          <a:gradFill rotWithShape="1">
            <a:gsLst>
              <a:gs pos="0">
                <a:srgbClr val="FF6699"/>
              </a:gs>
              <a:gs pos="100000">
                <a:srgbClr val="FF6699">
                  <a:gamma/>
                  <a:shade val="78824"/>
                  <a:invGamma/>
                </a:srgbClr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19" name="Arc 7"/>
          <p:cNvSpPr>
            <a:spLocks/>
          </p:cNvSpPr>
          <p:nvPr/>
        </p:nvSpPr>
        <p:spPr bwMode="gray">
          <a:xfrm rot="20601703" flipH="1">
            <a:off x="2281238" y="4080015"/>
            <a:ext cx="2876550" cy="1630363"/>
          </a:xfrm>
          <a:custGeom>
            <a:avLst/>
            <a:gdLst>
              <a:gd name="G0" fmla="+- 0 0 0"/>
              <a:gd name="G1" fmla="+- 6947 0 0"/>
              <a:gd name="G2" fmla="+- 21600 0 0"/>
              <a:gd name="T0" fmla="*/ 20452 w 21600"/>
              <a:gd name="T1" fmla="*/ 0 h 24439"/>
              <a:gd name="T2" fmla="*/ 12673 w 21600"/>
              <a:gd name="T3" fmla="*/ 24439 h 24439"/>
              <a:gd name="T4" fmla="*/ 0 w 21600"/>
              <a:gd name="T5" fmla="*/ 6947 h 244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4439" fill="none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</a:path>
              <a:path w="21600" h="24439" stroke="0" extrusionOk="0">
                <a:moveTo>
                  <a:pt x="20452" y="-1"/>
                </a:moveTo>
                <a:cubicBezTo>
                  <a:pt x="21212" y="2237"/>
                  <a:pt x="21600" y="4584"/>
                  <a:pt x="21600" y="6947"/>
                </a:cubicBezTo>
                <a:cubicBezTo>
                  <a:pt x="21600" y="13871"/>
                  <a:pt x="18280" y="20376"/>
                  <a:pt x="12672" y="24438"/>
                </a:cubicBezTo>
                <a:lnTo>
                  <a:pt x="0" y="6947"/>
                </a:lnTo>
                <a:close/>
              </a:path>
            </a:pathLst>
          </a:custGeom>
          <a:gradFill rotWithShape="1">
            <a:gsLst>
              <a:gs pos="0">
                <a:srgbClr val="DC56C2">
                  <a:gamma/>
                  <a:tint val="45490"/>
                  <a:invGamma/>
                </a:srgbClr>
              </a:gs>
              <a:gs pos="100000">
                <a:srgbClr val="DC56C2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0" name="Arc 8"/>
          <p:cNvSpPr>
            <a:spLocks/>
          </p:cNvSpPr>
          <p:nvPr/>
        </p:nvSpPr>
        <p:spPr bwMode="gray">
          <a:xfrm rot="-998297">
            <a:off x="4117975" y="2495690"/>
            <a:ext cx="2814638" cy="1417638"/>
          </a:xfrm>
          <a:custGeom>
            <a:avLst/>
            <a:gdLst>
              <a:gd name="G0" fmla="+- 4839 0 0"/>
              <a:gd name="G1" fmla="+- 21600 0 0"/>
              <a:gd name="G2" fmla="+- 21600 0 0"/>
              <a:gd name="T0" fmla="*/ 0 w 21397"/>
              <a:gd name="T1" fmla="*/ 549 h 21600"/>
              <a:gd name="T2" fmla="*/ 21397 w 21397"/>
              <a:gd name="T3" fmla="*/ 7730 h 21600"/>
              <a:gd name="T4" fmla="*/ 4839 w 21397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397" h="21600" fill="none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</a:path>
              <a:path w="21397" h="21600" stroke="0" extrusionOk="0">
                <a:moveTo>
                  <a:pt x="0" y="549"/>
                </a:moveTo>
                <a:cubicBezTo>
                  <a:pt x="1587" y="184"/>
                  <a:pt x="3210" y="-1"/>
                  <a:pt x="4839" y="0"/>
                </a:cubicBezTo>
                <a:cubicBezTo>
                  <a:pt x="11230" y="0"/>
                  <a:pt x="17293" y="2830"/>
                  <a:pt x="21397" y="7729"/>
                </a:cubicBezTo>
                <a:lnTo>
                  <a:pt x="4839" y="21600"/>
                </a:lnTo>
                <a:close/>
              </a:path>
            </a:pathLst>
          </a:custGeom>
          <a:gradFill rotWithShape="1">
            <a:gsLst>
              <a:gs pos="0">
                <a:srgbClr val="CC3399">
                  <a:gamma/>
                  <a:tint val="66667"/>
                  <a:invGamma/>
                </a:srgbClr>
              </a:gs>
              <a:gs pos="100000">
                <a:srgbClr val="CC3399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1" name="Arc 9"/>
          <p:cNvSpPr>
            <a:spLocks/>
          </p:cNvSpPr>
          <p:nvPr/>
        </p:nvSpPr>
        <p:spPr bwMode="gray">
          <a:xfrm rot="20601703" flipH="1">
            <a:off x="2079625" y="3148153"/>
            <a:ext cx="2762250" cy="1381125"/>
          </a:xfrm>
          <a:custGeom>
            <a:avLst/>
            <a:gdLst>
              <a:gd name="G0" fmla="+- 0 0 0"/>
              <a:gd name="G1" fmla="+- 21142 0 0"/>
              <a:gd name="G2" fmla="+- 21600 0 0"/>
              <a:gd name="T0" fmla="*/ 4423 w 20934"/>
              <a:gd name="T1" fmla="*/ 0 h 21142"/>
              <a:gd name="T2" fmla="*/ 20934 w 20934"/>
              <a:gd name="T3" fmla="*/ 15820 h 21142"/>
              <a:gd name="T4" fmla="*/ 0 w 20934"/>
              <a:gd name="T5" fmla="*/ 21142 h 211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934" h="21142" fill="none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</a:path>
              <a:path w="20934" h="21142" stroke="0" extrusionOk="0">
                <a:moveTo>
                  <a:pt x="4423" y="-1"/>
                </a:moveTo>
                <a:cubicBezTo>
                  <a:pt x="12495" y="1688"/>
                  <a:pt x="18902" y="7826"/>
                  <a:pt x="20934" y="15819"/>
                </a:cubicBezTo>
                <a:lnTo>
                  <a:pt x="0" y="21142"/>
                </a:lnTo>
                <a:close/>
              </a:path>
            </a:pathLst>
          </a:custGeom>
          <a:gradFill rotWithShape="1">
            <a:gsLst>
              <a:gs pos="0">
                <a:srgbClr val="FF9999"/>
              </a:gs>
              <a:gs pos="100000">
                <a:srgbClr val="FF9999">
                  <a:gamma/>
                  <a:shade val="86275"/>
                  <a:invGamma/>
                </a:srgbClr>
              </a:gs>
            </a:gsLst>
            <a:lin ang="54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2" name="Oval 10"/>
          <p:cNvSpPr>
            <a:spLocks noChangeArrowheads="1"/>
          </p:cNvSpPr>
          <p:nvPr/>
        </p:nvSpPr>
        <p:spPr bwMode="gray">
          <a:xfrm rot="-998297">
            <a:off x="3687763" y="3403740"/>
            <a:ext cx="2695575" cy="1339850"/>
          </a:xfrm>
          <a:prstGeom prst="ellipse">
            <a:avLst/>
          </a:prstGeom>
          <a:gradFill rotWithShape="0">
            <a:gsLst>
              <a:gs pos="0">
                <a:srgbClr val="98179B">
                  <a:gamma/>
                  <a:shade val="57647"/>
                  <a:invGamma/>
                </a:srgbClr>
              </a:gs>
              <a:gs pos="50000">
                <a:srgbClr val="98179B"/>
              </a:gs>
              <a:gs pos="100000">
                <a:srgbClr val="98179B">
                  <a:gamma/>
                  <a:shade val="57647"/>
                  <a:invGamma/>
                </a:srgbClr>
              </a:gs>
            </a:gsLst>
            <a:lin ang="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3" name="Text Box 11"/>
          <p:cNvSpPr txBox="1">
            <a:spLocks noChangeArrowheads="1"/>
          </p:cNvSpPr>
          <p:nvPr/>
        </p:nvSpPr>
        <p:spPr bwMode="gray">
          <a:xfrm>
            <a:off x="2743200" y="3625990"/>
            <a:ext cx="1237839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Đạo đức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24" name="Text Box 12"/>
          <p:cNvSpPr txBox="1">
            <a:spLocks noChangeArrowheads="1"/>
          </p:cNvSpPr>
          <p:nvPr/>
        </p:nvSpPr>
        <p:spPr bwMode="gray">
          <a:xfrm>
            <a:off x="4648200" y="2812158"/>
            <a:ext cx="130676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Âm nhạc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25" name="Text Box 13"/>
          <p:cNvSpPr txBox="1">
            <a:spLocks noChangeArrowheads="1"/>
          </p:cNvSpPr>
          <p:nvPr/>
        </p:nvSpPr>
        <p:spPr bwMode="gray">
          <a:xfrm>
            <a:off x="6324600" y="2876690"/>
            <a:ext cx="1319592" cy="92333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Tự nhiên</a:t>
            </a:r>
          </a:p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và</a:t>
            </a:r>
          </a:p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xã hội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26" name="Freeform 14"/>
          <p:cNvSpPr>
            <a:spLocks/>
          </p:cNvSpPr>
          <p:nvPr/>
        </p:nvSpPr>
        <p:spPr bwMode="gray">
          <a:xfrm>
            <a:off x="7010400" y="3702190"/>
            <a:ext cx="1295400" cy="1711325"/>
          </a:xfrm>
          <a:custGeom>
            <a:avLst/>
            <a:gdLst/>
            <a:ahLst/>
            <a:cxnLst>
              <a:cxn ang="0">
                <a:pos x="0" y="841"/>
              </a:cxn>
              <a:cxn ang="0">
                <a:pos x="784" y="0"/>
              </a:cxn>
              <a:cxn ang="0">
                <a:pos x="816" y="280"/>
              </a:cxn>
              <a:cxn ang="0">
                <a:pos x="544" y="672"/>
              </a:cxn>
              <a:cxn ang="0">
                <a:pos x="25" y="1078"/>
              </a:cxn>
              <a:cxn ang="0">
                <a:pos x="0" y="841"/>
              </a:cxn>
            </a:cxnLst>
            <a:rect l="0" t="0" r="r" b="b"/>
            <a:pathLst>
              <a:path w="816" h="1078">
                <a:moveTo>
                  <a:pt x="0" y="841"/>
                </a:moveTo>
                <a:lnTo>
                  <a:pt x="784" y="0"/>
                </a:lnTo>
                <a:lnTo>
                  <a:pt x="816" y="280"/>
                </a:lnTo>
                <a:cubicBezTo>
                  <a:pt x="776" y="392"/>
                  <a:pt x="676" y="539"/>
                  <a:pt x="544" y="672"/>
                </a:cubicBezTo>
                <a:cubicBezTo>
                  <a:pt x="412" y="805"/>
                  <a:pt x="116" y="1050"/>
                  <a:pt x="25" y="1078"/>
                </a:cubicBezTo>
                <a:cubicBezTo>
                  <a:pt x="7" y="1006"/>
                  <a:pt x="0" y="841"/>
                  <a:pt x="0" y="841"/>
                </a:cubicBezTo>
                <a:close/>
              </a:path>
            </a:pathLst>
          </a:custGeom>
          <a:gradFill rotWithShape="0">
            <a:gsLst>
              <a:gs pos="0">
                <a:srgbClr val="FF7C80">
                  <a:gamma/>
                  <a:tint val="45490"/>
                  <a:invGamma/>
                </a:srgbClr>
              </a:gs>
              <a:gs pos="100000">
                <a:srgbClr val="FF7C80"/>
              </a:gs>
            </a:gsLst>
            <a:lin ang="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7327" name="Arc 15"/>
          <p:cNvSpPr>
            <a:spLocks/>
          </p:cNvSpPr>
          <p:nvPr/>
        </p:nvSpPr>
        <p:spPr bwMode="gray">
          <a:xfrm rot="-1060795">
            <a:off x="5407025" y="3708540"/>
            <a:ext cx="2984500" cy="1346200"/>
          </a:xfrm>
          <a:custGeom>
            <a:avLst/>
            <a:gdLst>
              <a:gd name="G0" fmla="+- 0 0 0"/>
              <a:gd name="G1" fmla="+- 0 0 0"/>
              <a:gd name="G2" fmla="+- 21600 0 0"/>
              <a:gd name="T0" fmla="*/ 20601 w 20601"/>
              <a:gd name="T1" fmla="*/ 6492 h 19523"/>
              <a:gd name="T2" fmla="*/ 9242 w 20601"/>
              <a:gd name="T3" fmla="*/ 19523 h 19523"/>
              <a:gd name="T4" fmla="*/ 0 w 20601"/>
              <a:gd name="T5" fmla="*/ 0 h 1952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0601" h="19523" fill="none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</a:path>
              <a:path w="20601" h="19523" stroke="0" extrusionOk="0">
                <a:moveTo>
                  <a:pt x="20601" y="6492"/>
                </a:moveTo>
                <a:cubicBezTo>
                  <a:pt x="18793" y="12227"/>
                  <a:pt x="14677" y="16949"/>
                  <a:pt x="9241" y="19522"/>
                </a:cubicBezTo>
                <a:lnTo>
                  <a:pt x="0" y="0"/>
                </a:lnTo>
                <a:close/>
              </a:path>
            </a:pathLst>
          </a:custGeom>
          <a:gradFill rotWithShape="1">
            <a:gsLst>
              <a:gs pos="0">
                <a:srgbClr val="FF7C80">
                  <a:gamma/>
                  <a:tint val="60784"/>
                  <a:invGamma/>
                </a:srgbClr>
              </a:gs>
              <a:gs pos="100000">
                <a:srgbClr val="FF7C80"/>
              </a:gs>
            </a:gsLst>
            <a:lin ang="2700000" scaled="1"/>
          </a:gra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28" name="Freeform 16"/>
          <p:cNvSpPr>
            <a:spLocks/>
          </p:cNvSpPr>
          <p:nvPr/>
        </p:nvSpPr>
        <p:spPr bwMode="gray">
          <a:xfrm>
            <a:off x="5310188" y="4183203"/>
            <a:ext cx="1758950" cy="1236662"/>
          </a:xfrm>
          <a:custGeom>
            <a:avLst/>
            <a:gdLst/>
            <a:ahLst/>
            <a:cxnLst>
              <a:cxn ang="0">
                <a:pos x="1071" y="546"/>
              </a:cxn>
              <a:cxn ang="0">
                <a:pos x="1108" y="779"/>
              </a:cxn>
              <a:cxn ang="0">
                <a:pos x="67" y="168"/>
              </a:cxn>
              <a:cxn ang="0">
                <a:pos x="0" y="0"/>
              </a:cxn>
              <a:cxn ang="0">
                <a:pos x="1071" y="546"/>
              </a:cxn>
            </a:cxnLst>
            <a:rect l="0" t="0" r="r" b="b"/>
            <a:pathLst>
              <a:path w="1108" h="779">
                <a:moveTo>
                  <a:pt x="1071" y="546"/>
                </a:moveTo>
                <a:lnTo>
                  <a:pt x="1108" y="779"/>
                </a:lnTo>
                <a:lnTo>
                  <a:pt x="67" y="168"/>
                </a:lnTo>
                <a:lnTo>
                  <a:pt x="0" y="0"/>
                </a:lnTo>
                <a:lnTo>
                  <a:pt x="1071" y="546"/>
                </a:lnTo>
                <a:close/>
              </a:path>
            </a:pathLst>
          </a:custGeom>
          <a:gradFill rotWithShape="1">
            <a:gsLst>
              <a:gs pos="0">
                <a:srgbClr val="FF7C80">
                  <a:gamma/>
                  <a:shade val="74510"/>
                  <a:invGamma/>
                </a:srgbClr>
              </a:gs>
              <a:gs pos="100000">
                <a:srgbClr val="FF7C80"/>
              </a:gs>
            </a:gsLst>
            <a:lin ang="2700000" scaled="1"/>
          </a:gra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>
            <a:spAutoFit/>
          </a:bodyPr>
          <a:lstStyle/>
          <a:p>
            <a:endParaRPr lang="en-US"/>
          </a:p>
        </p:txBody>
      </p:sp>
      <p:sp>
        <p:nvSpPr>
          <p:cNvPr id="397329" name="Text Box 17"/>
          <p:cNvSpPr txBox="1">
            <a:spLocks noChangeArrowheads="1"/>
          </p:cNvSpPr>
          <p:nvPr/>
        </p:nvSpPr>
        <p:spPr bwMode="gray">
          <a:xfrm>
            <a:off x="6400800" y="4159390"/>
            <a:ext cx="1494320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Tiếng Việt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30" name="Text Box 18"/>
          <p:cNvSpPr txBox="1">
            <a:spLocks noChangeArrowheads="1"/>
          </p:cNvSpPr>
          <p:nvPr/>
        </p:nvSpPr>
        <p:spPr bwMode="gray">
          <a:xfrm>
            <a:off x="4343400" y="4897359"/>
            <a:ext cx="1371600" cy="64633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Lịch sử và Địa lí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31" name="Text Box 19"/>
          <p:cNvSpPr txBox="1">
            <a:spLocks noChangeArrowheads="1"/>
          </p:cNvSpPr>
          <p:nvPr/>
        </p:nvSpPr>
        <p:spPr bwMode="gray">
          <a:xfrm>
            <a:off x="2590800" y="4793358"/>
            <a:ext cx="1215397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b="1" smtClean="0">
                <a:solidFill>
                  <a:srgbClr val="FFFF00"/>
                </a:solidFill>
                <a:latin typeface="Verdana" pitchFamily="34" charset="0"/>
              </a:rPr>
              <a:t>Kĩ thuật</a:t>
            </a:r>
            <a:endParaRPr lang="en-US" b="1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397332" name="Oval 20"/>
          <p:cNvSpPr>
            <a:spLocks noChangeArrowheads="1"/>
          </p:cNvSpPr>
          <p:nvPr/>
        </p:nvSpPr>
        <p:spPr bwMode="white">
          <a:xfrm rot="-998297">
            <a:off x="3787775" y="3656153"/>
            <a:ext cx="2587625" cy="1090612"/>
          </a:xfrm>
          <a:prstGeom prst="ellipse">
            <a:avLst/>
          </a:prstGeom>
          <a:solidFill>
            <a:srgbClr val="FFFFFF"/>
          </a:solidFill>
          <a:ln w="12700">
            <a:noFill/>
            <a:round/>
            <a:headEnd type="none" w="sm" len="sm"/>
            <a:tailEnd type="none" w="sm" len="sm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397333" name="Freeform 21"/>
          <p:cNvSpPr>
            <a:spLocks/>
          </p:cNvSpPr>
          <p:nvPr/>
        </p:nvSpPr>
        <p:spPr bwMode="gray">
          <a:xfrm>
            <a:off x="5486400" y="4578490"/>
            <a:ext cx="1282700" cy="1028700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352" y="448"/>
              </a:cxn>
              <a:cxn ang="0">
                <a:pos x="360" y="648"/>
              </a:cxn>
              <a:cxn ang="0">
                <a:pos x="808" y="424"/>
              </a:cxn>
              <a:cxn ang="0">
                <a:pos x="104" y="0"/>
              </a:cxn>
              <a:cxn ang="0">
                <a:pos x="0" y="24"/>
              </a:cxn>
            </a:cxnLst>
            <a:rect l="0" t="0" r="r" b="b"/>
            <a:pathLst>
              <a:path w="808" h="648">
                <a:moveTo>
                  <a:pt x="0" y="24"/>
                </a:moveTo>
                <a:lnTo>
                  <a:pt x="352" y="448"/>
                </a:lnTo>
                <a:lnTo>
                  <a:pt x="360" y="648"/>
                </a:lnTo>
                <a:lnTo>
                  <a:pt x="808" y="424"/>
                </a:lnTo>
                <a:lnTo>
                  <a:pt x="104" y="0"/>
                </a:lnTo>
                <a:lnTo>
                  <a:pt x="0" y="24"/>
                </a:lnTo>
                <a:close/>
              </a:path>
            </a:pathLst>
          </a:custGeom>
          <a:solidFill>
            <a:srgbClr val="FF99CC">
              <a:alpha val="49001"/>
            </a:srgbClr>
          </a:solidFill>
          <a:ln w="9525" cap="flat" cmpd="sng">
            <a:noFill/>
            <a:prstDash val="solid"/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0" y="0"/>
            <a:ext cx="4419600" cy="6857999"/>
          </a:xfrm>
          <a:custGeom>
            <a:avLst/>
            <a:gdLst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0" fmla="*/ 10391 w 5552210"/>
              <a:gd name="connsiteY0" fmla="*/ 0 h 7602682"/>
              <a:gd name="connsiteX1" fmla="*/ 72736 w 5552210"/>
              <a:gd name="connsiteY1" fmla="*/ 51955 h 7602682"/>
              <a:gd name="connsiteX2" fmla="*/ 3574473 w 5552210"/>
              <a:gd name="connsiteY2" fmla="*/ 2545773 h 7602682"/>
              <a:gd name="connsiteX3" fmla="*/ 4956464 w 5552210"/>
              <a:gd name="connsiteY3" fmla="*/ 6878782 h 7602682"/>
              <a:gd name="connsiteX4" fmla="*/ 0 w 5552210"/>
              <a:gd name="connsiteY4" fmla="*/ 6889173 h 7602682"/>
              <a:gd name="connsiteX5" fmla="*/ 10391 w 5552210"/>
              <a:gd name="connsiteY5" fmla="*/ 0 h 7602682"/>
              <a:gd name="connsiteX0" fmla="*/ 10391 w 5552210"/>
              <a:gd name="connsiteY0" fmla="*/ 0 h 6889173"/>
              <a:gd name="connsiteX1" fmla="*/ 72736 w 5552210"/>
              <a:gd name="connsiteY1" fmla="*/ 51955 h 6889173"/>
              <a:gd name="connsiteX2" fmla="*/ 3574473 w 5552210"/>
              <a:gd name="connsiteY2" fmla="*/ 2545773 h 6889173"/>
              <a:gd name="connsiteX3" fmla="*/ 4956464 w 5552210"/>
              <a:gd name="connsiteY3" fmla="*/ 6878782 h 6889173"/>
              <a:gd name="connsiteX4" fmla="*/ 0 w 5552210"/>
              <a:gd name="connsiteY4" fmla="*/ 6889173 h 6889173"/>
              <a:gd name="connsiteX5" fmla="*/ 10391 w 5552210"/>
              <a:gd name="connsiteY5" fmla="*/ 0 h 6889173"/>
              <a:gd name="connsiteX0" fmla="*/ 10391 w 4968587"/>
              <a:gd name="connsiteY0" fmla="*/ 0 h 6889173"/>
              <a:gd name="connsiteX1" fmla="*/ 72736 w 4968587"/>
              <a:gd name="connsiteY1" fmla="*/ 51955 h 6889173"/>
              <a:gd name="connsiteX2" fmla="*/ 4956464 w 4968587"/>
              <a:gd name="connsiteY2" fmla="*/ 6878782 h 6889173"/>
              <a:gd name="connsiteX3" fmla="*/ 0 w 4968587"/>
              <a:gd name="connsiteY3" fmla="*/ 6889173 h 6889173"/>
              <a:gd name="connsiteX4" fmla="*/ 10391 w 4968587"/>
              <a:gd name="connsiteY4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  <a:gd name="connsiteX0" fmla="*/ 10391 w 4956464"/>
              <a:gd name="connsiteY0" fmla="*/ 0 h 6889173"/>
              <a:gd name="connsiteX1" fmla="*/ 4956464 w 4956464"/>
              <a:gd name="connsiteY1" fmla="*/ 6878782 h 6889173"/>
              <a:gd name="connsiteX2" fmla="*/ 0 w 4956464"/>
              <a:gd name="connsiteY2" fmla="*/ 6889173 h 6889173"/>
              <a:gd name="connsiteX3" fmla="*/ 10391 w 4956464"/>
              <a:gd name="connsiteY3" fmla="*/ 0 h 68891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56464" h="6889173">
                <a:moveTo>
                  <a:pt x="10391" y="0"/>
                </a:moveTo>
                <a:cubicBezTo>
                  <a:pt x="3352800" y="1236518"/>
                  <a:pt x="4426528" y="4305300"/>
                  <a:pt x="4956464" y="6878782"/>
                </a:cubicBezTo>
                <a:lnTo>
                  <a:pt x="0" y="6889173"/>
                </a:lnTo>
                <a:cubicBezTo>
                  <a:pt x="3464" y="4592782"/>
                  <a:pt x="6927" y="2296391"/>
                  <a:pt x="1039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pic>
        <p:nvPicPr>
          <p:cNvPr id="3" name="Picture 2" descr="10738245_daisycopy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0" y="76200"/>
            <a:ext cx="1258414" cy="1777760"/>
          </a:xfrm>
          <a:prstGeom prst="ellipse">
            <a:avLst/>
          </a:prstGeom>
          <a:blipFill>
            <a:blip r:embed="rId3" cstate="print"/>
            <a:stretch>
              <a:fillRect/>
            </a:stretch>
          </a:blipFill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5" name="Picture 4" descr="10738245_daisy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829" y="1488560"/>
            <a:ext cx="1260822" cy="177776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6" name="Picture 5" descr="10738245_daisycopy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49276" y="3048000"/>
            <a:ext cx="1265524" cy="1777762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8" name="TextBox 7"/>
          <p:cNvSpPr txBox="1"/>
          <p:nvPr/>
        </p:nvSpPr>
        <p:spPr>
          <a:xfrm flipH="1">
            <a:off x="2286000" y="457200"/>
            <a:ext cx="6324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Các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hát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dành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địa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phương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ca,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Lễ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hội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hoá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….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3398518" y="1711404"/>
            <a:ext cx="559308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Chủ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điểm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“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Quê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hương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Bắc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Trung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Nam,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thị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và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nông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thôn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”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gắn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với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Di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tích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lịch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-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hoá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/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Lễ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hội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/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Ẩm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thực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/ Du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lịch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….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Các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làm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kể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về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lễ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hội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….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liên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quan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đến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địa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phương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flipH="1">
            <a:off x="4160519" y="3497759"/>
            <a:ext cx="505968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Bài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27-28: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Tỉnh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(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phố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)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nơi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bạn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đang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sống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gắn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với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việc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khái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quát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về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Thành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phố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Hồ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Minh.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  <p:pic>
        <p:nvPicPr>
          <p:cNvPr id="11" name="Picture 10" descr="10738245_daisycopy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02106" y="4851640"/>
            <a:ext cx="1246094" cy="1777760"/>
          </a:xfrm>
          <a:prstGeom prst="ellipse">
            <a:avLst/>
          </a:prstGeom>
          <a:ln>
            <a:noFill/>
          </a:ln>
          <a:effectLst>
            <a:outerShdw blurRad="127000" dist="127000" dir="8460000" algn="ctr">
              <a:srgbClr val="000000">
                <a:alpha val="23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/>
          </a:sp3d>
        </p:spPr>
      </p:pic>
      <p:sp>
        <p:nvSpPr>
          <p:cNvPr id="12" name="TextBox 11"/>
          <p:cNvSpPr txBox="1"/>
          <p:nvPr/>
        </p:nvSpPr>
        <p:spPr>
          <a:xfrm flipH="1">
            <a:off x="4617719" y="5029200"/>
            <a:ext cx="45262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Phần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nấu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ăn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gắn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với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phần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ẩm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thực</a:t>
            </a:r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  <a:p>
            <a:endParaRPr lang="en-US" sz="2200" dirty="0" smtClean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  <a:p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Đạo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đức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: 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Chăm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sóc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di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tích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lịch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sử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,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địa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 </a:t>
            </a:r>
            <a:r>
              <a:rPr lang="en-US" sz="22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phương</a:t>
            </a:r>
            <a:r>
              <a:rPr lang="en-US" sz="22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Corbel" pitchFamily="34" charset="0"/>
              </a:rPr>
              <a:t>….</a:t>
            </a:r>
            <a:endParaRPr lang="en-US" sz="2200" dirty="0">
              <a:solidFill>
                <a:schemeClr val="tx1">
                  <a:lumMod val="95000"/>
                  <a:lumOff val="5000"/>
                </a:schemeClr>
              </a:solidFill>
              <a:latin typeface="Corbe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4.16667E-6 -3.89454E-6 C 0.06632 0.09598 0.13298 0.19219 0.18559 0.34991 C 0.23819 0.50764 0.27656 0.72688 0.3151 0.94635 " pathEditMode="relative" rAng="0" ptsTypes="aaA">
                                      <p:cBhvr>
                                        <p:cTn id="12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700" y="47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8.33333E-7 2.78446E-6 C 0.05608 0.10522 0.08767 0.20583 0.1217 0.3358 C 0.15573 0.46577 0.18733 0.68709 0.20451 0.77937 " pathEditMode="relative" rAng="0" ptsTypes="faf">
                                      <p:cBhvr>
                                        <p:cTn id="24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00" y="39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1.66667E-6 2.23867E-6 C 0.0198 0.07146 0.03959 0.14315 0.05973 0.2426 C 0.07987 0.34204 0.10035 0.46924 0.12084 0.59644 " pathEditMode="relative" ptsTypes="aaA">
                                      <p:cBhvr>
                                        <p:cTn id="36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2.22222E-6 1.26735E-6 C 0.01215 0.05966 0.0243 0.11956 0.03715 0.18686 C 0.05 0.25416 0.06371 0.32886 0.0776 0.40356 " pathEditMode="relative" ptsTypes="aaA">
                                      <p:cBhvr>
                                        <p:cTn id="48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914400"/>
            <a:ext cx="8991600" cy="4830763"/>
          </a:xfrm>
        </p:spPr>
        <p:txBody>
          <a:bodyPr/>
          <a:lstStyle/>
          <a:p>
            <a:pPr algn="ctr"/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giẢi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pháp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phỐi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hỢp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HCM</a:t>
            </a:r>
            <a:endParaRPr lang="en-US" sz="3600" b="1" cap="all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buNone/>
            </a:pP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và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tài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liỆu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DẠy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HCM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gẮn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vỚi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viỆc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tỔ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chỨc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HoẠt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đỘng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ngoài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giỜ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lên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lỚp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đỂ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giáo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dỤc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lỊch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sỬ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</a:t>
            </a:r>
          </a:p>
          <a:p>
            <a:pPr algn="ctr">
              <a:buNone/>
            </a:pP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lý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đỊa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phương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CHO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HỌC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600" b="1" cap="all" dirty="0" err="1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SINH</a:t>
            </a:r>
            <a:r>
              <a:rPr lang="en-US" sz="3600" b="1" cap="all" dirty="0" smtClean="0">
                <a:solidFill>
                  <a:schemeClr val="accent1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en-US" sz="3600" b="1" dirty="0" smtClean="0">
              <a:solidFill>
                <a:schemeClr val="accent1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endParaRP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1462</TotalTime>
  <Words>2998</Words>
  <Application>Microsoft Office PowerPoint</Application>
  <PresentationFormat>On-screen Show (4:3)</PresentationFormat>
  <Paragraphs>238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28" baseType="lpstr">
      <vt:lpstr>Office Theme</vt:lpstr>
      <vt:lpstr>1_Office Theme</vt:lpstr>
      <vt:lpstr>PowerPoint Presentation</vt:lpstr>
      <vt:lpstr>      </vt:lpstr>
      <vt:lpstr>PowerPoint Presentation</vt:lpstr>
      <vt:lpstr>PowerPoint Presentation</vt:lpstr>
      <vt:lpstr> ĐỊNH HƯỚNG THỰC HIỆN   NỘI DUNG GIÁO DỤC ĐỊA PHƯƠNG  </vt:lpstr>
      <vt:lpstr>PowerPoint Presentation</vt:lpstr>
      <vt:lpstr>TÍCH HỢP, LỒNG GHÉP KIẾN THỨC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 </vt:lpstr>
      <vt:lpstr>KÍNH CHÚC   QUÝ THẦY CÔ NHIỀU SỨC KHOẺ, THÀNH CÔNG</vt:lpstr>
    </vt:vector>
  </TitlesOfParts>
  <Company>Gia Dinh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Đồng Nai, ngày 30 tháng 12 năm 2016</dc:title>
  <dc:creator>Manh Cuong</dc:creator>
  <cp:lastModifiedBy>USER</cp:lastModifiedBy>
  <cp:revision>113</cp:revision>
  <dcterms:created xsi:type="dcterms:W3CDTF">2016-12-29T01:27:06Z</dcterms:created>
  <dcterms:modified xsi:type="dcterms:W3CDTF">2018-10-16T01:04:45Z</dcterms:modified>
</cp:coreProperties>
</file>